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84" r:id="rId15"/>
  </p:sldIdLst>
  <p:sldSz cx="9144000" cy="6858000" type="screen4x3"/>
  <p:notesSz cx="9979025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90033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675"/>
  </p:normalViewPr>
  <p:slideViewPr>
    <p:cSldViewPr>
      <p:cViewPr>
        <p:scale>
          <a:sx n="66" d="100"/>
          <a:sy n="66" d="100"/>
        </p:scale>
        <p:origin x="-2934" y="-10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24244" cy="3425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52472" y="0"/>
            <a:ext cx="4324244" cy="3425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32125-4676-42E4-AE62-A1F0402EA1A5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4337"/>
            <a:ext cx="4324244" cy="3425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52472" y="6514337"/>
            <a:ext cx="4324244" cy="3425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DEFEB-81C7-4477-8D7B-6E7A80D5BE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8461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24244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52472" y="0"/>
            <a:ext cx="4324244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30892-ED9B-B54E-AB91-DF03E09F6317}" type="datetimeFigureOut">
              <a:rPr kumimoji="1" lang="ko-KR" altLang="en-US" smtClean="0"/>
              <a:t>2017-09-20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446463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7903" y="3300413"/>
            <a:ext cx="798322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24244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52472" y="6513910"/>
            <a:ext cx="4324244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E8262-AE85-3B4F-B625-80A04C236A6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182167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E8262-AE85-3B4F-B625-80A04C236A66}" type="slidenum">
              <a:rPr kumimoji="1" lang="ko-KR" altLang="en-US" smtClean="0"/>
              <a:t>1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658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191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935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273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23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62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934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765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407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552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683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659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6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google.co.kr/url?sa=i&amp;rct=j&amp;q=&amp;esrc=s&amp;source=images&amp;cd=&amp;cad=rja&amp;uact=8&amp;ved=0ahUKEwjOveGOspLWAhWBG5QKHVnYBrIQjRwIBw&amp;url=https://pixabay.com/ko/%EC%9B%8C%ED%82%B9-%EA%B1%B7%EA%B8%B0-%EC%8A%A4%ED%8F%AC%EC%B8%A0-%EB%8B%A4%EC%9D%B4%EC%96%B4%ED%8A%B8-%EC%9A%B4%EB%8F%99-%EC%97%90%EC%96%B4%EB%A1%9C%EB%B9%85-%EC%9A%B4%EB%8F%99-%ED%94%BC%ED%8A%B8-%EB%8B%88%EC%8A%A4-1305111/&amp;psig=AFQjCNF_7S0HqqqAM6YAoa91LA92nuApiA&amp;ust=150485019856623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1945511" y="1412776"/>
            <a:ext cx="5107558" cy="45719"/>
            <a:chOff x="2560786" y="1647372"/>
            <a:chExt cx="4032448" cy="45719"/>
          </a:xfrm>
        </p:grpSpPr>
        <p:cxnSp>
          <p:nvCxnSpPr>
            <p:cNvPr id="6" name="직선 연결선 5"/>
            <p:cNvCxnSpPr/>
            <p:nvPr/>
          </p:nvCxnSpPr>
          <p:spPr>
            <a:xfrm>
              <a:off x="2560786" y="1647372"/>
              <a:ext cx="40324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직사각형 6"/>
            <p:cNvSpPr/>
            <p:nvPr/>
          </p:nvSpPr>
          <p:spPr>
            <a:xfrm>
              <a:off x="3496890" y="1647372"/>
              <a:ext cx="208823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8" name="직선 연결선 7"/>
          <p:cNvCxnSpPr/>
          <p:nvPr/>
        </p:nvCxnSpPr>
        <p:spPr>
          <a:xfrm>
            <a:off x="1978376" y="3284984"/>
            <a:ext cx="51139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94188" y="958847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mtClean="0">
                <a:solidFill>
                  <a:schemeClr val="bg1"/>
                </a:solidFill>
              </a:rPr>
              <a:t>환자와 보호자를 위한 안내서</a:t>
            </a:r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1540530"/>
            <a:ext cx="625869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가정의학과</a:t>
            </a:r>
            <a:endParaRPr lang="en-US" altLang="ko-KR" sz="440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5400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고지혈증 클리닉</a:t>
            </a:r>
            <a:endParaRPr lang="ko-KR" altLang="en-US" sz="54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88640"/>
            <a:ext cx="2551274" cy="261506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890" y="3861048"/>
            <a:ext cx="2440147" cy="230288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603" y="5303706"/>
            <a:ext cx="741381" cy="301912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158663"/>
            <a:ext cx="792088" cy="643419"/>
          </a:xfrm>
          <a:prstGeom prst="rect">
            <a:avLst/>
          </a:prstGeom>
        </p:spPr>
      </p:pic>
      <p:sp>
        <p:nvSpPr>
          <p:cNvPr id="5" name="텍스트 상자 4"/>
          <p:cNvSpPr txBox="1"/>
          <p:nvPr/>
        </p:nvSpPr>
        <p:spPr>
          <a:xfrm>
            <a:off x="4463911" y="5191524"/>
            <a:ext cx="15505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ko-KR" sz="1500" smtClean="0">
                <a:solidFill>
                  <a:schemeClr val="bg1"/>
                </a:solidFill>
              </a:rPr>
              <a:t>Family medicine</a:t>
            </a:r>
            <a:endParaRPr kumimoji="1" lang="ko-KR" alt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3.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치료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-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식사요법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213" y="148478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B0F0"/>
                </a:solidFill>
              </a:rPr>
              <a:t>●</a:t>
            </a:r>
            <a:r>
              <a:rPr lang="ko-KR" altLang="en-US" sz="2000" b="1" dirty="0" smtClean="0"/>
              <a:t>  식사요법</a:t>
            </a:r>
            <a:endParaRPr lang="ko-KR" altLang="en-US" sz="2000" b="1" dirty="0"/>
          </a:p>
        </p:txBody>
      </p:sp>
      <p:sp>
        <p:nvSpPr>
          <p:cNvPr id="10" name="직사각형 9"/>
          <p:cNvSpPr/>
          <p:nvPr/>
        </p:nvSpPr>
        <p:spPr>
          <a:xfrm>
            <a:off x="5334765" y="2422483"/>
            <a:ext cx="3557763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b="1" dirty="0"/>
              <a:t>식이섬유소가 많은 식품을 섭취합니다</a:t>
            </a:r>
            <a:r>
              <a:rPr lang="en-US" altLang="ko-KR" sz="1600" b="1" dirty="0"/>
              <a:t>.</a:t>
            </a:r>
            <a:endParaRPr lang="ko-KR" altLang="en-US" sz="1200" b="1" dirty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 섬유소는 </a:t>
            </a:r>
            <a:r>
              <a:rPr lang="ko-KR" altLang="en-US" sz="1400" dirty="0"/>
              <a:t>혈중 콜레스테롤을 낮추는 </a:t>
            </a:r>
            <a:r>
              <a:rPr lang="ko-KR" altLang="en-US" sz="1400" dirty="0" smtClean="0"/>
              <a:t>  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smtClean="0"/>
              <a:t>효과가 </a:t>
            </a:r>
            <a:r>
              <a:rPr lang="ko-KR" altLang="en-US" sz="1400" dirty="0"/>
              <a:t>있고 </a:t>
            </a:r>
            <a:r>
              <a:rPr lang="ko-KR" altLang="en-US" sz="1400" dirty="0" err="1" smtClean="0"/>
              <a:t>섭취시</a:t>
            </a:r>
            <a:r>
              <a:rPr lang="ko-KR" altLang="en-US" sz="1400" dirty="0" smtClean="0"/>
              <a:t> </a:t>
            </a:r>
            <a:r>
              <a:rPr lang="ko-KR" altLang="en-US" sz="1400" dirty="0"/>
              <a:t>포만감을 주어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 체중조절에 </a:t>
            </a:r>
            <a:r>
              <a:rPr lang="ko-KR" altLang="en-US" sz="1400" dirty="0"/>
              <a:t>도움을 줍니다</a:t>
            </a:r>
            <a:r>
              <a:rPr lang="en-US" altLang="ko-KR" sz="1400" dirty="0"/>
              <a:t>.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 섬유소가 많은 식품으로는 잡곡</a:t>
            </a:r>
            <a:r>
              <a:rPr lang="en-US" altLang="ko-KR" sz="1400" dirty="0"/>
              <a:t>, </a:t>
            </a:r>
            <a:r>
              <a:rPr lang="ko-KR" altLang="en-US" sz="1400" dirty="0"/>
              <a:t>채소</a:t>
            </a:r>
            <a:r>
              <a:rPr lang="en-US" altLang="ko-KR" sz="1400" dirty="0" smtClean="0"/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    </a:t>
            </a:r>
            <a:r>
              <a:rPr lang="ko-KR" altLang="en-US" sz="1400" dirty="0" smtClean="0"/>
              <a:t>버섯</a:t>
            </a:r>
            <a:r>
              <a:rPr lang="en-US" altLang="ko-KR" sz="1400" dirty="0"/>
              <a:t>, </a:t>
            </a:r>
            <a:r>
              <a:rPr lang="ko-KR" altLang="en-US" sz="1400" dirty="0" err="1" smtClean="0"/>
              <a:t>과일등이</a:t>
            </a:r>
            <a:r>
              <a:rPr lang="ko-KR" altLang="en-US" sz="1400" dirty="0"/>
              <a:t> </a:t>
            </a:r>
            <a:r>
              <a:rPr lang="ko-KR" altLang="en-US" sz="1400" dirty="0" smtClean="0"/>
              <a:t>있습니다</a:t>
            </a:r>
            <a:r>
              <a:rPr lang="en-US" altLang="ko-KR" sz="1400" dirty="0"/>
              <a:t>.</a:t>
            </a:r>
            <a:endParaRPr lang="en-US" altLang="ko-KR" sz="1200" dirty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</a:t>
            </a:r>
            <a:endParaRPr lang="en-US" altLang="ko-KR" dirty="0"/>
          </a:p>
        </p:txBody>
      </p:sp>
      <p:sp>
        <p:nvSpPr>
          <p:cNvPr id="3" name="AutoShape 2" descr="diet에 대한 이미지 검색결과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" name="AutoShape 4" descr="diet에 대한 이미지 검색결과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7174" name="Picture 6" descr="healthy food에 대한 이미지 검색결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73" y="2348880"/>
            <a:ext cx="432047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75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3.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치료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-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식사요법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213" y="148478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B0F0"/>
                </a:solidFill>
              </a:rPr>
              <a:t>●</a:t>
            </a:r>
            <a:r>
              <a:rPr lang="ko-KR" altLang="en-US" sz="2000" b="1" dirty="0" smtClean="0"/>
              <a:t>  식사요법</a:t>
            </a:r>
            <a:endParaRPr lang="ko-KR" altLang="en-US" sz="2000" b="1" dirty="0"/>
          </a:p>
        </p:txBody>
      </p:sp>
      <p:sp>
        <p:nvSpPr>
          <p:cNvPr id="10" name="직사각형 9"/>
          <p:cNvSpPr/>
          <p:nvPr/>
        </p:nvSpPr>
        <p:spPr>
          <a:xfrm>
            <a:off x="646481" y="2276872"/>
            <a:ext cx="78139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b="1" dirty="0" smtClean="0"/>
              <a:t>단순당의 섭취를 줄입니다</a:t>
            </a:r>
            <a:r>
              <a:rPr lang="en-US" altLang="ko-KR" sz="1600" b="1" dirty="0" smtClean="0"/>
              <a:t>.</a:t>
            </a:r>
          </a:p>
          <a:p>
            <a:pPr>
              <a:lnSpc>
                <a:spcPct val="150000"/>
              </a:lnSpc>
            </a:pPr>
            <a:endParaRPr lang="en-US" altLang="ko-KR" sz="500" b="1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설탕</a:t>
            </a:r>
            <a:r>
              <a:rPr lang="en-US" altLang="ko-KR" sz="1400" dirty="0"/>
              <a:t>, </a:t>
            </a:r>
            <a:r>
              <a:rPr lang="ko-KR" altLang="en-US" sz="1400" dirty="0"/>
              <a:t>사탕</a:t>
            </a:r>
            <a:r>
              <a:rPr lang="en-US" altLang="ko-KR" sz="1400" dirty="0"/>
              <a:t>, </a:t>
            </a:r>
            <a:r>
              <a:rPr lang="ko-KR" altLang="en-US" sz="1400" dirty="0"/>
              <a:t>꿀</a:t>
            </a:r>
            <a:r>
              <a:rPr lang="en-US" altLang="ko-KR" sz="1400" dirty="0"/>
              <a:t>, </a:t>
            </a:r>
            <a:r>
              <a:rPr lang="ko-KR" altLang="en-US" sz="1400" dirty="0"/>
              <a:t>엿</a:t>
            </a:r>
            <a:r>
              <a:rPr lang="en-US" altLang="ko-KR" sz="1400" dirty="0"/>
              <a:t>, </a:t>
            </a:r>
            <a:r>
              <a:rPr lang="ko-KR" altLang="en-US" sz="1400" dirty="0"/>
              <a:t>아이스크림 등의 </a:t>
            </a:r>
            <a:r>
              <a:rPr lang="ko-KR" altLang="en-US" sz="1400" dirty="0" smtClean="0"/>
              <a:t>단 음식을 과다하게 섭취 시 </a:t>
            </a:r>
            <a:r>
              <a:rPr lang="ko-KR" altLang="en-US" sz="1400" dirty="0"/>
              <a:t>중성지방이 올라 갈수 있습니다</a:t>
            </a:r>
            <a:r>
              <a:rPr lang="en-US" altLang="ko-KR" sz="1400" dirty="0"/>
              <a:t>. </a:t>
            </a:r>
            <a:r>
              <a:rPr lang="ko-KR" altLang="en-US" sz="1400" dirty="0"/>
              <a:t>단 음식과 </a:t>
            </a:r>
            <a:r>
              <a:rPr lang="ko-KR" altLang="en-US" sz="1400" dirty="0" err="1" smtClean="0"/>
              <a:t>고당질</a:t>
            </a:r>
            <a:r>
              <a:rPr lang="ko-KR" altLang="en-US" sz="1400" dirty="0" smtClean="0"/>
              <a:t> 식품섭취에 주의합니다</a:t>
            </a:r>
            <a:r>
              <a:rPr lang="en-US" altLang="ko-KR" sz="1400" dirty="0" smtClean="0"/>
              <a:t>.</a:t>
            </a:r>
          </a:p>
          <a:p>
            <a:pPr>
              <a:lnSpc>
                <a:spcPct val="150000"/>
              </a:lnSpc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b="1" dirty="0" smtClean="0"/>
              <a:t>과음을 피합니다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endParaRPr lang="en-US" altLang="ko-KR" sz="5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/>
              <a:t>적당량의 술은 </a:t>
            </a:r>
            <a:r>
              <a:rPr lang="en-US" altLang="ko-KR" sz="1400" dirty="0"/>
              <a:t>HDL </a:t>
            </a:r>
            <a:r>
              <a:rPr lang="ko-KR" altLang="en-US" sz="1400" dirty="0"/>
              <a:t>콜레스테롤을 증가시키나 </a:t>
            </a:r>
            <a:r>
              <a:rPr lang="ko-KR" altLang="en-US" sz="1400" dirty="0" smtClean="0"/>
              <a:t>나쁜</a:t>
            </a:r>
            <a:r>
              <a:rPr lang="en-US" altLang="ko-KR" sz="1400" dirty="0" smtClean="0"/>
              <a:t>LDL </a:t>
            </a:r>
            <a:r>
              <a:rPr lang="ko-KR" altLang="en-US" sz="1400" dirty="0"/>
              <a:t>콜레스테롤을 감소시키지 못하고 혈중 </a:t>
            </a:r>
            <a:r>
              <a:rPr lang="ko-KR" altLang="en-US" sz="1400" dirty="0" smtClean="0"/>
              <a:t>중성지방 수치를 증가시킵니다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따라서 과음하지 않도록 합니다</a:t>
            </a:r>
            <a:r>
              <a:rPr lang="en-US" altLang="ko-KR" sz="1400" dirty="0"/>
              <a:t>.</a:t>
            </a:r>
            <a:endParaRPr lang="en-US" altLang="ko-KR" sz="1400" dirty="0" smtClean="0"/>
          </a:p>
        </p:txBody>
      </p:sp>
      <p:sp>
        <p:nvSpPr>
          <p:cNvPr id="3" name="AutoShape 2" descr="diet에 대한 이미지 검색결과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" name="AutoShape 4" descr="diet에 대한 이미지 검색결과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514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3.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치료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-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식사요법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213" y="148478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B0F0"/>
                </a:solidFill>
              </a:rPr>
              <a:t>●</a:t>
            </a:r>
            <a:r>
              <a:rPr lang="ko-KR" altLang="en-US" sz="2000" b="1" dirty="0" smtClean="0"/>
              <a:t>  식사요법</a:t>
            </a:r>
            <a:endParaRPr lang="ko-KR" altLang="en-US" sz="2000" b="1" dirty="0"/>
          </a:p>
        </p:txBody>
      </p:sp>
      <p:sp>
        <p:nvSpPr>
          <p:cNvPr id="10" name="직사각형 9"/>
          <p:cNvSpPr/>
          <p:nvPr/>
        </p:nvSpPr>
        <p:spPr>
          <a:xfrm>
            <a:off x="646481" y="2276872"/>
            <a:ext cx="78139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b="1" dirty="0" smtClean="0"/>
              <a:t>단순당의 섭취를 줄입니다</a:t>
            </a:r>
            <a:r>
              <a:rPr lang="en-US" altLang="ko-KR" sz="1600" b="1" dirty="0" smtClean="0"/>
              <a:t>.</a:t>
            </a:r>
          </a:p>
          <a:p>
            <a:pPr>
              <a:lnSpc>
                <a:spcPct val="150000"/>
              </a:lnSpc>
            </a:pPr>
            <a:endParaRPr lang="en-US" altLang="ko-KR" sz="500" b="1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설탕</a:t>
            </a:r>
            <a:r>
              <a:rPr lang="en-US" altLang="ko-KR" sz="1400" dirty="0"/>
              <a:t>, </a:t>
            </a:r>
            <a:r>
              <a:rPr lang="ko-KR" altLang="en-US" sz="1400" dirty="0"/>
              <a:t>사탕</a:t>
            </a:r>
            <a:r>
              <a:rPr lang="en-US" altLang="ko-KR" sz="1400" dirty="0"/>
              <a:t>, </a:t>
            </a:r>
            <a:r>
              <a:rPr lang="ko-KR" altLang="en-US" sz="1400" dirty="0"/>
              <a:t>꿀</a:t>
            </a:r>
            <a:r>
              <a:rPr lang="en-US" altLang="ko-KR" sz="1400" dirty="0"/>
              <a:t>, </a:t>
            </a:r>
            <a:r>
              <a:rPr lang="ko-KR" altLang="en-US" sz="1400" dirty="0"/>
              <a:t>엿</a:t>
            </a:r>
            <a:r>
              <a:rPr lang="en-US" altLang="ko-KR" sz="1400" dirty="0"/>
              <a:t>, </a:t>
            </a:r>
            <a:r>
              <a:rPr lang="ko-KR" altLang="en-US" sz="1400" dirty="0"/>
              <a:t>아이스크림 등의 </a:t>
            </a:r>
            <a:r>
              <a:rPr lang="ko-KR" altLang="en-US" sz="1400" dirty="0" smtClean="0"/>
              <a:t>단 음식을 과다하게 </a:t>
            </a:r>
            <a:r>
              <a:rPr lang="ko-KR" altLang="en-US" sz="1400" dirty="0" err="1" smtClean="0"/>
              <a:t>섭취시</a:t>
            </a:r>
            <a:r>
              <a:rPr lang="ko-KR" altLang="en-US" sz="1400" dirty="0" smtClean="0"/>
              <a:t> </a:t>
            </a:r>
            <a:r>
              <a:rPr lang="ko-KR" altLang="en-US" sz="1400" dirty="0"/>
              <a:t>중성지방이 올라 갈수 있습니다</a:t>
            </a:r>
            <a:r>
              <a:rPr lang="en-US" altLang="ko-KR" sz="1400" dirty="0"/>
              <a:t>. </a:t>
            </a:r>
            <a:r>
              <a:rPr lang="ko-KR" altLang="en-US" sz="1400" dirty="0"/>
              <a:t>단 음식과 </a:t>
            </a:r>
            <a:r>
              <a:rPr lang="ko-KR" altLang="en-US" sz="1400" dirty="0" err="1" smtClean="0"/>
              <a:t>고당질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식품섭취에주의합니다</a:t>
            </a:r>
            <a:r>
              <a:rPr lang="en-US" altLang="ko-KR" sz="1400" dirty="0" smtClean="0"/>
              <a:t>.</a:t>
            </a:r>
          </a:p>
          <a:p>
            <a:pPr>
              <a:lnSpc>
                <a:spcPct val="150000"/>
              </a:lnSpc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b="1" dirty="0" smtClean="0"/>
              <a:t>과음을 피합니다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endParaRPr lang="en-US" altLang="ko-KR" sz="5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/>
              <a:t>적당량의 술은 </a:t>
            </a:r>
            <a:r>
              <a:rPr lang="en-US" altLang="ko-KR" sz="1400" dirty="0"/>
              <a:t>HDL </a:t>
            </a:r>
            <a:r>
              <a:rPr lang="ko-KR" altLang="en-US" sz="1400" dirty="0"/>
              <a:t>콜레스테롤을 증가시키나 </a:t>
            </a:r>
            <a:r>
              <a:rPr lang="ko-KR" altLang="en-US" sz="1400" dirty="0" smtClean="0"/>
              <a:t>나쁜</a:t>
            </a:r>
            <a:r>
              <a:rPr lang="en-US" altLang="ko-KR" sz="1400" dirty="0" smtClean="0"/>
              <a:t>LDL </a:t>
            </a:r>
            <a:r>
              <a:rPr lang="ko-KR" altLang="en-US" sz="1400" dirty="0"/>
              <a:t>콜레스테롤을 감소시키지 못하고 혈중 </a:t>
            </a:r>
            <a:r>
              <a:rPr lang="ko-KR" altLang="en-US" sz="1400" dirty="0" smtClean="0"/>
              <a:t>중성지방 수치를 증가시킵니다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따라서 과음하지 않도록 합니다</a:t>
            </a:r>
            <a:r>
              <a:rPr lang="en-US" altLang="ko-KR" sz="1400" dirty="0"/>
              <a:t>.</a:t>
            </a:r>
            <a:endParaRPr lang="en-US" altLang="ko-KR" sz="1400" dirty="0" smtClean="0"/>
          </a:p>
        </p:txBody>
      </p:sp>
      <p:sp>
        <p:nvSpPr>
          <p:cNvPr id="3" name="AutoShape 2" descr="diet에 대한 이미지 검색결과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" name="AutoShape 4" descr="diet에 대한 이미지 검색결과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82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운동에 대한 이미지 검색결과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8" r="22150"/>
          <a:stretch/>
        </p:blipFill>
        <p:spPr bwMode="auto">
          <a:xfrm>
            <a:off x="754266" y="2340349"/>
            <a:ext cx="2828925" cy="363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3.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치료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-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운동요법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140" y="148478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B0F0"/>
                </a:solidFill>
              </a:rPr>
              <a:t>●</a:t>
            </a:r>
            <a:r>
              <a:rPr lang="ko-KR" altLang="en-US" sz="2000" b="1" dirty="0" smtClean="0"/>
              <a:t>  운동요법</a:t>
            </a:r>
            <a:endParaRPr lang="ko-KR" altLang="en-US" sz="2000" b="1" dirty="0"/>
          </a:p>
        </p:txBody>
      </p:sp>
      <p:sp>
        <p:nvSpPr>
          <p:cNvPr id="10" name="직사각형 9"/>
          <p:cNvSpPr/>
          <p:nvPr/>
        </p:nvSpPr>
        <p:spPr>
          <a:xfrm>
            <a:off x="3583191" y="1711904"/>
            <a:ext cx="52216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dirty="0" smtClean="0"/>
              <a:t>규칙 </a:t>
            </a:r>
            <a:r>
              <a:rPr lang="ko-KR" altLang="en-US" sz="1600" dirty="0"/>
              <a:t>적인 운동습관은 체내 콜레스테롤 수치를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 저하시키고 </a:t>
            </a:r>
            <a:r>
              <a:rPr lang="ko-KR" altLang="en-US" sz="1600" dirty="0"/>
              <a:t>체중조절을 도와 줄 수 있습니다</a:t>
            </a:r>
            <a:r>
              <a:rPr lang="en-US" altLang="ko-KR" sz="1600" dirty="0"/>
              <a:t>.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 자신이 </a:t>
            </a:r>
            <a:r>
              <a:rPr lang="ko-KR" altLang="en-US" sz="1600" dirty="0"/>
              <a:t>좋아하는 </a:t>
            </a:r>
            <a:r>
              <a:rPr lang="ko-KR" altLang="en-US" sz="1600" dirty="0" smtClean="0"/>
              <a:t>운동으로 </a:t>
            </a:r>
            <a:r>
              <a:rPr lang="ko-KR" altLang="en-US" sz="1600" dirty="0"/>
              <a:t>몸에 무리가 가지 </a:t>
            </a:r>
            <a:r>
              <a:rPr lang="ko-KR" altLang="en-US" sz="1600" dirty="0" smtClean="0"/>
              <a:t>않는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</a:t>
            </a:r>
            <a:r>
              <a:rPr lang="ko-KR" altLang="en-US" sz="1600" dirty="0" smtClean="0"/>
              <a:t> </a:t>
            </a:r>
            <a:r>
              <a:rPr lang="ko-KR" altLang="en-US" sz="1600" dirty="0"/>
              <a:t>범위에서 꾸준히 합니다</a:t>
            </a:r>
            <a:r>
              <a:rPr lang="en-US" altLang="ko-KR" sz="1600" dirty="0" smtClean="0"/>
              <a:t>.</a:t>
            </a:r>
          </a:p>
          <a:p>
            <a:pPr>
              <a:lnSpc>
                <a:spcPct val="150000"/>
              </a:lnSpc>
            </a:pP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 </a:t>
            </a:r>
            <a:r>
              <a:rPr lang="ko-KR" altLang="en-US" sz="1600" b="1" dirty="0" smtClean="0"/>
              <a:t>걷기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수영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춤추기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줄넘기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자전거 타기</a:t>
            </a:r>
            <a:r>
              <a:rPr lang="en-US" altLang="ko-KR" sz="1600" b="1" dirty="0"/>
              <a:t>, </a:t>
            </a:r>
            <a:r>
              <a:rPr lang="ko-KR" altLang="en-US" sz="1600" b="1" dirty="0" smtClean="0"/>
              <a:t>에어로빅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 등의 </a:t>
            </a:r>
            <a:r>
              <a:rPr lang="ko-KR" altLang="en-US" sz="1600" b="1" dirty="0" smtClean="0"/>
              <a:t>유산소운동</a:t>
            </a:r>
            <a:r>
              <a:rPr lang="ko-KR" altLang="en-US" sz="1600" dirty="0" smtClean="0"/>
              <a:t>으로 </a:t>
            </a:r>
            <a:r>
              <a:rPr lang="ko-KR" altLang="en-US" sz="1600" dirty="0"/>
              <a:t>하루 </a:t>
            </a:r>
            <a:r>
              <a:rPr lang="en-US" altLang="ko-KR" sz="1600" dirty="0"/>
              <a:t>30</a:t>
            </a:r>
            <a:r>
              <a:rPr lang="ko-KR" altLang="en-US" sz="1600" dirty="0" err="1" smtClean="0"/>
              <a:t>분이상씩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 일주일에 </a:t>
            </a:r>
            <a:r>
              <a:rPr lang="en-US" altLang="ko-KR" sz="1600" dirty="0"/>
              <a:t>5</a:t>
            </a:r>
            <a:r>
              <a:rPr lang="ko-KR" altLang="en-US" sz="1600" dirty="0" err="1" smtClean="0"/>
              <a:t>회이상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의운동을</a:t>
            </a:r>
            <a:r>
              <a:rPr lang="ko-KR" altLang="en-US" sz="1600" dirty="0" smtClean="0"/>
              <a:t> </a:t>
            </a:r>
            <a:r>
              <a:rPr lang="ko-KR" altLang="en-US" sz="1600" dirty="0"/>
              <a:t>하는 것이 좋습니다</a:t>
            </a:r>
            <a:r>
              <a:rPr lang="en-US" altLang="ko-KR" sz="1600" dirty="0"/>
              <a:t>.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 단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</a:t>
            </a:r>
            <a:r>
              <a:rPr lang="ko-KR" altLang="en-US" sz="1600" dirty="0" err="1"/>
              <a:t>심혈관질환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고혈압</a:t>
            </a:r>
            <a:r>
              <a:rPr lang="en-US" altLang="ko-KR" sz="1600" dirty="0"/>
              <a:t>, </a:t>
            </a:r>
            <a:r>
              <a:rPr lang="ko-KR" altLang="en-US" sz="1600" dirty="0" smtClean="0"/>
              <a:t>부정맥</a:t>
            </a:r>
            <a:r>
              <a:rPr lang="en-US" altLang="ko-KR" sz="1600" dirty="0"/>
              <a:t>, </a:t>
            </a:r>
            <a:r>
              <a:rPr lang="ko-KR" altLang="en-US" sz="1600" dirty="0"/>
              <a:t>폐질환</a:t>
            </a:r>
            <a:r>
              <a:rPr lang="en-US" altLang="ko-KR" sz="1600" dirty="0"/>
              <a:t>, </a:t>
            </a:r>
            <a:r>
              <a:rPr lang="ko-KR" altLang="en-US" sz="1600" dirty="0" smtClean="0"/>
              <a:t>당뇨병 등의   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 </a:t>
            </a:r>
            <a:r>
              <a:rPr lang="ko-KR" altLang="en-US" sz="1600" dirty="0" smtClean="0"/>
              <a:t>질병을 </a:t>
            </a:r>
            <a:r>
              <a:rPr lang="ko-KR" altLang="en-US" sz="1600" dirty="0"/>
              <a:t>가지고 있는 사람은 </a:t>
            </a:r>
            <a:r>
              <a:rPr lang="ko-KR" altLang="en-US" sz="1600" dirty="0" smtClean="0"/>
              <a:t>운동요법 전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 </a:t>
            </a:r>
            <a:r>
              <a:rPr lang="ko-KR" altLang="en-US" sz="1600" dirty="0" smtClean="0"/>
              <a:t>전문의와 상의하도록 합니다</a:t>
            </a:r>
            <a:r>
              <a:rPr lang="en-US" altLang="ko-KR" sz="1600" dirty="0"/>
              <a:t>.</a:t>
            </a:r>
            <a:endParaRPr lang="en-US" altLang="ko-KR" sz="1400" dirty="0" smtClean="0"/>
          </a:p>
        </p:txBody>
      </p:sp>
      <p:sp>
        <p:nvSpPr>
          <p:cNvPr id="3" name="AutoShape 2" descr="diet에 대한 이미지 검색결과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" name="AutoShape 4" descr="diet에 대한 이미지 검색결과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894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877272"/>
            <a:ext cx="2551274" cy="261506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1691680" y="1052736"/>
            <a:ext cx="60426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 smtClean="0">
                <a:solidFill>
                  <a:schemeClr val="bg1"/>
                </a:solidFill>
              </a:rPr>
              <a:t>환자분들의 빠른 쾌유를 </a:t>
            </a:r>
            <a:r>
              <a:rPr lang="ko-KR" altLang="en-US" sz="3000" dirty="0" smtClean="0">
                <a:solidFill>
                  <a:schemeClr val="bg1"/>
                </a:solidFill>
              </a:rPr>
              <a:t>바랍니다</a:t>
            </a:r>
            <a:r>
              <a:rPr lang="en-US" altLang="ko-KR" sz="3000" dirty="0" smtClean="0">
                <a:solidFill>
                  <a:schemeClr val="bg1"/>
                </a:solidFill>
              </a:rPr>
              <a:t>.</a:t>
            </a:r>
            <a:endParaRPr lang="ko-KR" alt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522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59132" y="2157549"/>
            <a:ext cx="452401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 err="1" smtClean="0"/>
              <a:t>고지혈증</a:t>
            </a:r>
            <a:r>
              <a:rPr lang="ko-KR" altLang="en-US" sz="1600" dirty="0" err="1" smtClean="0"/>
              <a:t>이란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체내 </a:t>
            </a:r>
            <a:r>
              <a:rPr lang="ko-KR" altLang="en-US" sz="1600" dirty="0"/>
              <a:t>지질대사에 이상이 생겨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혈중지질인 중성지방과 콜레스테롤 </a:t>
            </a:r>
            <a:r>
              <a:rPr lang="ko-KR" altLang="en-US" sz="1600" dirty="0"/>
              <a:t>중 한가지라도 </a:t>
            </a:r>
            <a:r>
              <a:rPr lang="ko-KR" altLang="en-US" sz="1600" dirty="0" smtClean="0"/>
              <a:t>비정상적으로 </a:t>
            </a:r>
            <a:r>
              <a:rPr lang="ko-KR" altLang="en-US" sz="1600" dirty="0"/>
              <a:t>높아진 상태를 </a:t>
            </a:r>
            <a:r>
              <a:rPr lang="ko-KR" altLang="en-US" sz="1600" dirty="0" smtClean="0"/>
              <a:t>말합니다</a:t>
            </a:r>
            <a:r>
              <a:rPr lang="en-US" altLang="ko-KR" sz="1600" dirty="0"/>
              <a:t>.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고지혈증은 </a:t>
            </a:r>
            <a:r>
              <a:rPr lang="ko-KR" altLang="en-US" sz="1600" b="1" dirty="0"/>
              <a:t>고지방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고칼로리 식사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음주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유전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비만 및 운동부족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간기능 장애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당뇨병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갑상선 기능저하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신증후군 등</a:t>
            </a:r>
            <a:r>
              <a:rPr lang="ko-KR" altLang="en-US" sz="1600" dirty="0"/>
              <a:t>이 원인이 될 수 있으며</a:t>
            </a:r>
            <a:r>
              <a:rPr lang="en-US" altLang="ko-KR" sz="1600" dirty="0"/>
              <a:t>, </a:t>
            </a:r>
            <a:r>
              <a:rPr lang="ko-KR" altLang="en-US" sz="1600" dirty="0"/>
              <a:t>이러한 상태가 오래 지속되면 </a:t>
            </a:r>
            <a:r>
              <a:rPr lang="ko-KR" altLang="en-US" sz="1600" dirty="0" smtClean="0"/>
              <a:t>혈관벽에 </a:t>
            </a:r>
            <a:r>
              <a:rPr lang="ko-KR" altLang="en-US" sz="1600" dirty="0"/>
              <a:t>지방덩어리가 쌓이는 죽상경화과정이 진행되어 </a:t>
            </a:r>
            <a:r>
              <a:rPr lang="ko-KR" altLang="en-US" sz="1600" dirty="0" smtClean="0"/>
              <a:t>혈관이 </a:t>
            </a:r>
            <a:r>
              <a:rPr lang="ko-KR" altLang="en-US" sz="1600" dirty="0"/>
              <a:t>좁아지게 됩니다</a:t>
            </a:r>
            <a:r>
              <a:rPr lang="en-US" altLang="ko-KR" sz="1600" dirty="0"/>
              <a:t>. </a:t>
            </a:r>
            <a:endParaRPr lang="ko-KR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고지혈증이란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?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47" y="2298363"/>
            <a:ext cx="345638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61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960" y="2204864"/>
            <a:ext cx="4536504" cy="253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/>
              <a:t>이렇게 좁아진 혈관은 혈액순환 장애를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일으키고 완전히 막히게 </a:t>
            </a:r>
            <a:r>
              <a:rPr lang="ko-KR" altLang="en-US" dirty="0"/>
              <a:t>되면 </a:t>
            </a:r>
            <a:r>
              <a:rPr lang="ko-KR" altLang="en-US" dirty="0" err="1"/>
              <a:t>허혈성</a:t>
            </a:r>
            <a:r>
              <a:rPr lang="ko-KR" altLang="en-US" dirty="0"/>
              <a:t> 심장질환 이나 뇌졸중이 발생하게 </a:t>
            </a:r>
            <a:r>
              <a:rPr lang="ko-KR" altLang="en-US" dirty="0" smtClean="0"/>
              <a:t>됩니다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따라서 적절하고 지속적인 관리가 필요합니다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고지혈증이란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?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관련 이미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2763475" cy="40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1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1689420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고지혈증의</a:t>
            </a:r>
            <a:r>
              <a:rPr lang="ko-KR" altLang="en-US" dirty="0" smtClean="0"/>
              <a:t> 진단판정은 공복상태의 혈액검사를 통해 진단합니다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</a:rPr>
              <a:t>2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진단판정은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?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004429"/>
              </p:ext>
            </p:extLst>
          </p:nvPr>
        </p:nvGraphicFramePr>
        <p:xfrm>
          <a:off x="755576" y="2564904"/>
          <a:ext cx="7704856" cy="2507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2027590"/>
                <a:gridCol w="2004858"/>
                <a:gridCol w="1872208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구분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/>
                        <a:t>고지혈증</a:t>
                      </a:r>
                      <a:r>
                        <a:rPr lang="ko-KR" altLang="en-US" sz="1600" dirty="0" smtClean="0"/>
                        <a:t> 진단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/>
                        <a:t>고지혈증</a:t>
                      </a:r>
                      <a:r>
                        <a:rPr lang="ko-KR" altLang="en-US" sz="1600" dirty="0" smtClean="0"/>
                        <a:t> 주의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정상 범위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6437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총 콜레스테롤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240mg/dl</a:t>
                      </a:r>
                      <a:r>
                        <a:rPr lang="ko-KR" alt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200~239mg/dl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200mg/dl</a:t>
                      </a:r>
                      <a:r>
                        <a:rPr lang="ko-KR" alt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미만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6437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LDL</a:t>
                      </a:r>
                      <a:r>
                        <a:rPr lang="ko-KR" altLang="en-US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콜레스테롤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160mg/dl</a:t>
                      </a:r>
                      <a:r>
                        <a:rPr lang="ko-KR" alt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100~159mg/dl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100mg/dl</a:t>
                      </a:r>
                      <a:r>
                        <a:rPr lang="ko-KR" alt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미만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6437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중성지방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200mg/dl</a:t>
                      </a:r>
                      <a:r>
                        <a:rPr lang="ko-KR" alt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150~199mg/dl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150mg/dl</a:t>
                      </a:r>
                      <a:r>
                        <a:rPr lang="ko-KR" alt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미만</a:t>
                      </a:r>
                      <a:endParaRPr lang="ko-KR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08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</a:rPr>
              <a:t>2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진단판정은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?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628800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B0F0"/>
                </a:solidFill>
              </a:rPr>
              <a:t>●</a:t>
            </a:r>
            <a:r>
              <a:rPr lang="ko-KR" altLang="en-US" sz="2000" b="1" dirty="0" smtClean="0"/>
              <a:t>  콜레스테롤이란</a:t>
            </a:r>
            <a:r>
              <a:rPr lang="en-US" altLang="ko-KR" sz="2000" b="1" dirty="0" smtClean="0"/>
              <a:t>?</a:t>
            </a:r>
            <a:endParaRPr lang="ko-KR" altLang="en-US" sz="2000" b="1" dirty="0"/>
          </a:p>
        </p:txBody>
      </p:sp>
      <p:sp>
        <p:nvSpPr>
          <p:cNvPr id="8" name="직사각형 7"/>
          <p:cNvSpPr/>
          <p:nvPr/>
        </p:nvSpPr>
        <p:spPr>
          <a:xfrm>
            <a:off x="986971" y="2132856"/>
            <a:ext cx="76683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/>
              <a:t>콜레스테롤과 중성지방은 지방의 일종으로 콜레스테롤은 </a:t>
            </a:r>
            <a:r>
              <a:rPr lang="ko-KR" altLang="en-US" dirty="0" smtClean="0"/>
              <a:t>각 세포를 </a:t>
            </a:r>
            <a:r>
              <a:rPr lang="ko-KR" altLang="en-US" dirty="0"/>
              <a:t>둘러싸고 있는 세포막과 신체를 조절하는 필수 </a:t>
            </a:r>
            <a:r>
              <a:rPr lang="ko-KR" altLang="en-US" dirty="0" smtClean="0"/>
              <a:t>호르몬의 </a:t>
            </a:r>
            <a:r>
              <a:rPr lang="ko-KR" altLang="en-US" dirty="0"/>
              <a:t>구성성분이며</a:t>
            </a:r>
            <a:r>
              <a:rPr lang="en-US" altLang="ko-KR" dirty="0"/>
              <a:t>, </a:t>
            </a:r>
            <a:r>
              <a:rPr lang="ko-KR" altLang="en-US" dirty="0"/>
              <a:t>중성지방은 우리 몸의 주요 </a:t>
            </a:r>
            <a:r>
              <a:rPr lang="ko-KR" altLang="en-US" dirty="0" smtClean="0"/>
              <a:t>에너지원이기 </a:t>
            </a:r>
            <a:r>
              <a:rPr lang="ko-KR" altLang="en-US" dirty="0"/>
              <a:t>때문에 필수 물질이기도 합니다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몸 안에 </a:t>
            </a:r>
            <a:r>
              <a:rPr lang="ko-KR" altLang="en-US" dirty="0"/>
              <a:t>있는 </a:t>
            </a:r>
            <a:r>
              <a:rPr lang="ko-KR" altLang="en-US" dirty="0" smtClean="0"/>
              <a:t>콜레스테롤은 음식을 통해 섭취되거나 간에서 만들어져 존재합니다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3524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</a:rPr>
              <a:t>2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진단판정은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?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628800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B0F0"/>
                </a:solidFill>
              </a:rPr>
              <a:t>●</a:t>
            </a:r>
            <a:r>
              <a:rPr lang="ko-KR" altLang="en-US" sz="2000" b="1" dirty="0" smtClean="0"/>
              <a:t>  </a:t>
            </a:r>
            <a:r>
              <a:rPr lang="en-US" altLang="ko-KR" sz="2000" b="1" dirty="0" smtClean="0"/>
              <a:t>LDL</a:t>
            </a:r>
            <a:r>
              <a:rPr lang="ko-KR" altLang="en-US" sz="2000" b="1" dirty="0" smtClean="0"/>
              <a:t>콜레스테롤</a:t>
            </a:r>
            <a:r>
              <a:rPr lang="en-US" altLang="ko-KR" sz="2000" b="1" dirty="0" smtClean="0"/>
              <a:t>, HDL</a:t>
            </a:r>
            <a:r>
              <a:rPr lang="ko-KR" altLang="en-US" sz="2000" b="1" dirty="0" smtClean="0"/>
              <a:t>콜레스테롤</a:t>
            </a:r>
            <a:r>
              <a:rPr lang="en-US" altLang="ko-KR" sz="2000" b="1" dirty="0" smtClean="0"/>
              <a:t>?</a:t>
            </a:r>
            <a:endParaRPr lang="ko-KR" altLang="en-US" sz="2000" b="1" dirty="0"/>
          </a:p>
        </p:txBody>
      </p:sp>
      <p:sp>
        <p:nvSpPr>
          <p:cNvPr id="8" name="직사각형 7"/>
          <p:cNvSpPr/>
          <p:nvPr/>
        </p:nvSpPr>
        <p:spPr>
          <a:xfrm>
            <a:off x="986971" y="2132856"/>
            <a:ext cx="76683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err="1" smtClean="0"/>
              <a:t>콜레스테롤중에는</a:t>
            </a:r>
            <a:r>
              <a:rPr lang="ko-KR" altLang="en-US" dirty="0" smtClean="0"/>
              <a:t> </a:t>
            </a:r>
            <a:r>
              <a:rPr lang="ko-KR" altLang="en-US" b="1" dirty="0" err="1" smtClean="0"/>
              <a:t>저밀도지단백</a:t>
            </a:r>
            <a:r>
              <a:rPr lang="en-US" altLang="ko-KR" b="1" dirty="0"/>
              <a:t>(LDL) </a:t>
            </a:r>
            <a:r>
              <a:rPr lang="ko-KR" altLang="en-US" b="1" dirty="0" smtClean="0"/>
              <a:t>콜레스테롤</a:t>
            </a:r>
            <a:r>
              <a:rPr lang="ko-KR" altLang="en-US" dirty="0" smtClean="0"/>
              <a:t>과 </a:t>
            </a:r>
            <a:r>
              <a:rPr lang="ko-KR" altLang="en-US" b="1" dirty="0" err="1" smtClean="0"/>
              <a:t>고밀도지단백</a:t>
            </a:r>
            <a:r>
              <a:rPr lang="en-US" altLang="ko-KR" b="1" dirty="0"/>
              <a:t>(HDL) </a:t>
            </a:r>
            <a:r>
              <a:rPr lang="ko-KR" altLang="en-US" b="1" dirty="0" smtClean="0"/>
              <a:t>콜레스테롤</a:t>
            </a:r>
            <a:r>
              <a:rPr lang="ko-KR" altLang="en-US" dirty="0" smtClean="0"/>
              <a:t>이 있습니다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LDL</a:t>
            </a:r>
            <a:r>
              <a:rPr lang="ko-KR" altLang="en-US" b="1" dirty="0"/>
              <a:t>콜레스테롤</a:t>
            </a:r>
            <a:r>
              <a:rPr lang="ko-KR" altLang="en-US" dirty="0"/>
              <a:t>은 </a:t>
            </a:r>
            <a:r>
              <a:rPr lang="ko-KR" altLang="en-US" dirty="0" smtClean="0"/>
              <a:t>많아지면 </a:t>
            </a:r>
            <a:r>
              <a:rPr lang="ko-KR" altLang="en-US" dirty="0"/>
              <a:t>동맥경화를 일으켜 나쁜 콜레스테롤 이라고도 </a:t>
            </a:r>
            <a:r>
              <a:rPr lang="ko-KR" altLang="en-US" dirty="0" smtClean="0"/>
              <a:t>합니다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반면 </a:t>
            </a:r>
            <a:r>
              <a:rPr lang="en-US" altLang="ko-KR" b="1" dirty="0"/>
              <a:t>HDL</a:t>
            </a:r>
            <a:r>
              <a:rPr lang="ko-KR" altLang="en-US" b="1" dirty="0"/>
              <a:t>콜레스테롤</a:t>
            </a:r>
            <a:r>
              <a:rPr lang="ko-KR" altLang="en-US" dirty="0"/>
              <a:t>은 혈중 콜레스테롤을 간으로 </a:t>
            </a:r>
            <a:r>
              <a:rPr lang="ko-KR" altLang="en-US" dirty="0" smtClean="0"/>
              <a:t>운반해 </a:t>
            </a:r>
            <a:r>
              <a:rPr lang="ko-KR" altLang="en-US" dirty="0"/>
              <a:t>분해시켜 혈중 콜레스테롤을 낮춰 주기 때문에 좋은 </a:t>
            </a:r>
            <a:r>
              <a:rPr lang="ko-KR" altLang="en-US" dirty="0" err="1" smtClean="0"/>
              <a:t>콜레스테롤이라고합니다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498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3.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치료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err="1"/>
              <a:t>고지혈증의</a:t>
            </a:r>
            <a:r>
              <a:rPr lang="ko-KR" altLang="en-US" dirty="0"/>
              <a:t> 치료는 </a:t>
            </a:r>
            <a:r>
              <a:rPr lang="ko-KR" altLang="en-US" b="1" dirty="0"/>
              <a:t>식사요법</a:t>
            </a:r>
            <a:r>
              <a:rPr lang="ko-KR" altLang="en-US" dirty="0"/>
              <a:t>과 함께 </a:t>
            </a:r>
            <a:r>
              <a:rPr lang="ko-KR" altLang="en-US" b="1" dirty="0"/>
              <a:t>금연과 운동</a:t>
            </a:r>
            <a:r>
              <a:rPr lang="ko-KR" altLang="en-US" dirty="0"/>
              <a:t>을 </a:t>
            </a:r>
            <a:r>
              <a:rPr lang="ko-KR" altLang="en-US" dirty="0" smtClean="0"/>
              <a:t>중심으로 </a:t>
            </a:r>
            <a:r>
              <a:rPr lang="ko-KR" altLang="en-US" dirty="0"/>
              <a:t>하는 생활요법이 가장 </a:t>
            </a:r>
            <a:r>
              <a:rPr lang="ko-KR" altLang="en-US" dirty="0" smtClean="0"/>
              <a:t>우선 </a:t>
            </a:r>
            <a:r>
              <a:rPr lang="ko-KR" altLang="en-US" dirty="0"/>
              <a:t>되며 이후에도 호전되지 </a:t>
            </a:r>
            <a:r>
              <a:rPr lang="ko-KR" altLang="en-US" dirty="0" smtClean="0"/>
              <a:t>않으면 </a:t>
            </a:r>
            <a:r>
              <a:rPr lang="ko-KR" altLang="en-US" b="1" dirty="0" smtClean="0"/>
              <a:t>약물치료</a:t>
            </a:r>
            <a:r>
              <a:rPr lang="ko-KR" altLang="en-US" dirty="0" smtClean="0"/>
              <a:t>를 </a:t>
            </a:r>
            <a:r>
              <a:rPr lang="ko-KR" altLang="en-US" dirty="0" err="1" smtClean="0"/>
              <a:t>하게됩니다</a:t>
            </a:r>
            <a:r>
              <a:rPr lang="en-US" altLang="ko-KR" dirty="0"/>
              <a:t>.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741748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B0F0"/>
                </a:solidFill>
              </a:rPr>
              <a:t>●</a:t>
            </a:r>
            <a:r>
              <a:rPr lang="ko-KR" altLang="en-US" sz="2000" b="1" dirty="0" smtClean="0"/>
              <a:t>  식사요법</a:t>
            </a:r>
            <a:endParaRPr lang="ko-KR" altLang="en-US" sz="2000" b="1" dirty="0"/>
          </a:p>
        </p:txBody>
      </p:sp>
      <p:sp>
        <p:nvSpPr>
          <p:cNvPr id="9" name="직사각형 8"/>
          <p:cNvSpPr/>
          <p:nvPr/>
        </p:nvSpPr>
        <p:spPr>
          <a:xfrm>
            <a:off x="4180966" y="3162143"/>
            <a:ext cx="456749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b="1" dirty="0" smtClean="0"/>
              <a:t>정상 </a:t>
            </a:r>
            <a:r>
              <a:rPr lang="ko-KR" altLang="en-US" b="1" dirty="0"/>
              <a:t>체중을 유지하도록 </a:t>
            </a:r>
            <a:r>
              <a:rPr lang="ko-KR" altLang="en-US" b="1" dirty="0" smtClean="0"/>
              <a:t>합니다</a:t>
            </a:r>
            <a:r>
              <a:rPr lang="en-US" altLang="ko-KR" b="1" dirty="0" smtClean="0"/>
              <a:t>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ko-KR" altLang="en-US" b="1" dirty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체중조절은 </a:t>
            </a:r>
            <a:r>
              <a:rPr lang="ko-KR" altLang="en-US" sz="1600" dirty="0"/>
              <a:t>혈청 콜레스테롤과 중성지방 </a:t>
            </a:r>
            <a:r>
              <a:rPr lang="ko-KR" altLang="en-US" sz="1600" dirty="0" smtClean="0"/>
              <a:t> 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</a:t>
            </a:r>
            <a:r>
              <a:rPr lang="ko-KR" altLang="en-US" sz="1600" dirty="0" smtClean="0"/>
              <a:t>수치를 낮추는 중요한 </a:t>
            </a:r>
            <a:r>
              <a:rPr lang="ko-KR" altLang="en-US" sz="1600" dirty="0"/>
              <a:t>방법중의 하나입니다</a:t>
            </a:r>
            <a:r>
              <a:rPr lang="en-US" altLang="ko-KR" sz="1600" dirty="0"/>
              <a:t>.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과식을 </a:t>
            </a:r>
            <a:r>
              <a:rPr lang="ko-KR" altLang="en-US" sz="1600" dirty="0"/>
              <a:t>피하고 열량이 </a:t>
            </a:r>
            <a:r>
              <a:rPr lang="ko-KR" altLang="en-US" sz="1600" dirty="0" smtClean="0"/>
              <a:t>높은 간식섭취에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</a:t>
            </a:r>
            <a:r>
              <a:rPr lang="ko-KR" altLang="en-US" sz="1600" dirty="0" smtClean="0"/>
              <a:t>주의를 요합니다</a:t>
            </a:r>
            <a:r>
              <a:rPr lang="en-US" altLang="ko-KR" sz="1600" dirty="0" smtClean="0"/>
              <a:t>.</a:t>
            </a:r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endParaRPr lang="en-US" altLang="ko-KR" dirty="0"/>
          </a:p>
        </p:txBody>
      </p:sp>
      <p:pic>
        <p:nvPicPr>
          <p:cNvPr id="2052" name="Picture 4" descr="diet에 대한 이미지 검색결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35239"/>
            <a:ext cx="3600557" cy="239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62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3.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치료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-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식사요법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213" y="148478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B0F0"/>
                </a:solidFill>
              </a:rPr>
              <a:t>●</a:t>
            </a:r>
            <a:r>
              <a:rPr lang="ko-KR" altLang="en-US" sz="2000" b="1" dirty="0" smtClean="0"/>
              <a:t>  식사요법</a:t>
            </a:r>
            <a:endParaRPr lang="ko-KR" altLang="en-US" sz="2000" b="1" dirty="0"/>
          </a:p>
        </p:txBody>
      </p:sp>
      <p:sp>
        <p:nvSpPr>
          <p:cNvPr id="9" name="직사각형 8"/>
          <p:cNvSpPr/>
          <p:nvPr/>
        </p:nvSpPr>
        <p:spPr>
          <a:xfrm>
            <a:off x="4744658" y="2060848"/>
            <a:ext cx="4032447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총 지방 </a:t>
            </a:r>
            <a:r>
              <a:rPr lang="ko-KR" altLang="en-US" b="1" dirty="0"/>
              <a:t>섭취량을 조절합니다</a:t>
            </a:r>
            <a:r>
              <a:rPr lang="en-US" altLang="ko-KR" b="1" dirty="0" smtClean="0"/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과다한 </a:t>
            </a:r>
            <a:r>
              <a:rPr lang="ko-KR" altLang="en-US" sz="1600" dirty="0"/>
              <a:t>지방섭취는 섭취 열량이 높아져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체중증가를 가져올 </a:t>
            </a:r>
            <a:r>
              <a:rPr lang="ko-KR" altLang="en-US" sz="1600" dirty="0"/>
              <a:t>수 있고 포화지방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섭취의 </a:t>
            </a:r>
            <a:r>
              <a:rPr lang="ko-KR" altLang="en-US" sz="1600" dirty="0"/>
              <a:t>증가가 우려되므로 지방 </a:t>
            </a:r>
            <a:r>
              <a:rPr lang="ko-KR" altLang="en-US" sz="1600" dirty="0" smtClean="0"/>
              <a:t>섭취량을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총 열량의</a:t>
            </a:r>
            <a:r>
              <a:rPr lang="en-US" altLang="ko-KR" sz="1600" dirty="0"/>
              <a:t>20% </a:t>
            </a:r>
            <a:r>
              <a:rPr lang="ko-KR" altLang="en-US" sz="1600" dirty="0"/>
              <a:t>이하로 조절합니다</a:t>
            </a:r>
            <a:r>
              <a:rPr lang="en-US" altLang="ko-KR" sz="1600" dirty="0" smtClean="0"/>
              <a:t>.</a:t>
            </a:r>
          </a:p>
          <a:p>
            <a:pPr>
              <a:lnSpc>
                <a:spcPct val="150000"/>
              </a:lnSpc>
            </a:pPr>
            <a:endParaRPr lang="en-US" altLang="ko-KR" sz="1600" dirty="0"/>
          </a:p>
        </p:txBody>
      </p:sp>
      <p:pic>
        <p:nvPicPr>
          <p:cNvPr id="6146" name="Picture 2" descr="diet에 대한 이미지 검색결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7572"/>
            <a:ext cx="3925021" cy="261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910812" y="4941168"/>
            <a:ext cx="7756764" cy="13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/>
              <a:t>① 튀김이나 </a:t>
            </a:r>
            <a:r>
              <a:rPr lang="ko-KR" altLang="en-US" sz="1400" dirty="0"/>
              <a:t>전등의 기름진 조리법 대신 구이나 조림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찜 등의 조리법을 이용합니다</a:t>
            </a:r>
            <a:r>
              <a:rPr lang="en-US" altLang="ko-KR" sz="14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② 육류 </a:t>
            </a:r>
            <a:r>
              <a:rPr lang="ko-KR" altLang="en-US" sz="1400" dirty="0" err="1"/>
              <a:t>조리시</a:t>
            </a:r>
            <a:r>
              <a:rPr lang="ko-KR" altLang="en-US" sz="1400" dirty="0"/>
              <a:t> 눈에 보이는 기름기는 제거합니다</a:t>
            </a:r>
            <a:r>
              <a:rPr lang="en-US" altLang="ko-KR" sz="1400" dirty="0" smtClean="0"/>
              <a:t>.( </a:t>
            </a:r>
            <a:r>
              <a:rPr lang="ko-KR" altLang="en-US" sz="1400" dirty="0"/>
              <a:t>예</a:t>
            </a:r>
            <a:r>
              <a:rPr lang="en-US" altLang="ko-KR" sz="1400" dirty="0"/>
              <a:t>: </a:t>
            </a:r>
            <a:r>
              <a:rPr lang="ko-KR" altLang="en-US" sz="1400" dirty="0"/>
              <a:t>닭고기껍질</a:t>
            </a:r>
            <a:r>
              <a:rPr lang="en-US" altLang="ko-KR" sz="1400" dirty="0"/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③ </a:t>
            </a:r>
            <a:r>
              <a:rPr lang="ko-KR" altLang="en-US" sz="1400" dirty="0" err="1" smtClean="0"/>
              <a:t>조리시</a:t>
            </a:r>
            <a:r>
              <a:rPr lang="ko-KR" altLang="en-US" sz="1400" dirty="0" smtClean="0"/>
              <a:t> </a:t>
            </a:r>
            <a:r>
              <a:rPr lang="ko-KR" altLang="en-US" sz="1400" dirty="0"/>
              <a:t>식물성 기름을 사용하되 하루 </a:t>
            </a:r>
            <a:r>
              <a:rPr lang="en-US" altLang="ko-KR" sz="1400" dirty="0"/>
              <a:t>3~4 </a:t>
            </a:r>
            <a:r>
              <a:rPr lang="ko-KR" altLang="en-US" sz="1400" dirty="0" err="1"/>
              <a:t>찻술</a:t>
            </a:r>
            <a:r>
              <a:rPr lang="ko-KR" altLang="en-US" sz="1400" dirty="0"/>
              <a:t> </a:t>
            </a:r>
            <a:r>
              <a:rPr lang="ko-KR" altLang="en-US" sz="1400" dirty="0" err="1" smtClean="0"/>
              <a:t>한도내에서</a:t>
            </a:r>
            <a:r>
              <a:rPr lang="ko-KR" altLang="en-US" sz="1400" dirty="0" smtClean="0"/>
              <a:t> 사용함이 좋습니다</a:t>
            </a:r>
            <a:r>
              <a:rPr lang="en-US" altLang="ko-KR" sz="14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④ 외식 시 </a:t>
            </a:r>
            <a:r>
              <a:rPr lang="ko-KR" altLang="en-US" sz="1400" dirty="0"/>
              <a:t>양식</a:t>
            </a:r>
            <a:r>
              <a:rPr lang="en-US" altLang="ko-KR" sz="1400" dirty="0"/>
              <a:t>, </a:t>
            </a:r>
            <a:r>
              <a:rPr lang="ko-KR" altLang="en-US" sz="1400" dirty="0"/>
              <a:t>중국요리</a:t>
            </a:r>
            <a:r>
              <a:rPr lang="en-US" altLang="ko-KR" sz="1400" dirty="0"/>
              <a:t>, </a:t>
            </a:r>
            <a:r>
              <a:rPr lang="ko-KR" altLang="en-US" sz="1400" dirty="0"/>
              <a:t>패스트푸드 등의 기름진 </a:t>
            </a:r>
            <a:r>
              <a:rPr lang="ko-KR" altLang="en-US" sz="1400" dirty="0" smtClean="0"/>
              <a:t>식사는 되도록 삼갑니다</a:t>
            </a:r>
            <a:r>
              <a:rPr lang="en-US" altLang="ko-KR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0416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-8406"/>
            <a:ext cx="9160044" cy="11829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3. </a:t>
            </a:r>
            <a:r>
              <a:rPr lang="ko-KR" altLang="en-US" sz="2800" b="1" dirty="0" err="1" smtClean="0">
                <a:solidFill>
                  <a:schemeClr val="bg1"/>
                </a:solidFill>
              </a:rPr>
              <a:t>고지혈증의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 치료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-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식사요법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213" y="148478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B0F0"/>
                </a:solidFill>
              </a:rPr>
              <a:t>●</a:t>
            </a:r>
            <a:r>
              <a:rPr lang="ko-KR" altLang="en-US" sz="2000" b="1" dirty="0" smtClean="0"/>
              <a:t>  식사요법</a:t>
            </a:r>
            <a:endParaRPr lang="ko-KR" altLang="en-US" sz="2000" b="1" dirty="0"/>
          </a:p>
        </p:txBody>
      </p:sp>
      <p:sp>
        <p:nvSpPr>
          <p:cNvPr id="10" name="직사각형 9"/>
          <p:cNvSpPr/>
          <p:nvPr/>
        </p:nvSpPr>
        <p:spPr>
          <a:xfrm>
            <a:off x="4143198" y="1884894"/>
            <a:ext cx="5233726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b="1" dirty="0" smtClean="0"/>
              <a:t>콜레스테롤 </a:t>
            </a:r>
            <a:r>
              <a:rPr lang="ko-KR" altLang="en-US" sz="1600" b="1" dirty="0"/>
              <a:t>및 포화 지방이 많은 식품의 </a:t>
            </a:r>
            <a:r>
              <a:rPr lang="ko-KR" altLang="en-US" sz="1600" b="1" dirty="0" smtClean="0"/>
              <a:t>  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en-US" altLang="ko-KR" sz="1600" b="1" dirty="0" smtClean="0"/>
              <a:t>   </a:t>
            </a:r>
            <a:r>
              <a:rPr lang="ko-KR" altLang="en-US" sz="1600" b="1" dirty="0" smtClean="0"/>
              <a:t>섭취에 주의합니다</a:t>
            </a:r>
            <a:r>
              <a:rPr lang="en-US" altLang="ko-KR" sz="1600" b="1" dirty="0" smtClean="0"/>
              <a:t>.</a:t>
            </a:r>
          </a:p>
          <a:p>
            <a:pPr>
              <a:lnSpc>
                <a:spcPct val="150000"/>
              </a:lnSpc>
            </a:pPr>
            <a:endParaRPr lang="ko-KR" altLang="en-US" sz="1200" b="1" dirty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콜레스테롤 </a:t>
            </a:r>
            <a:r>
              <a:rPr lang="ko-KR" altLang="en-US" sz="1400" dirty="0"/>
              <a:t>및 포화지방의 섭취는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혈중콜레스테롤과 </a:t>
            </a:r>
            <a:r>
              <a:rPr lang="en-US" altLang="ko-KR" sz="1400" dirty="0" smtClean="0"/>
              <a:t>LDL</a:t>
            </a:r>
            <a:r>
              <a:rPr lang="ko-KR" altLang="en-US" sz="1400" dirty="0" smtClean="0"/>
              <a:t>콜레스테롤을 </a:t>
            </a:r>
            <a:r>
              <a:rPr lang="ko-KR" altLang="en-US" sz="1400" dirty="0"/>
              <a:t>상승시키므로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</a:t>
            </a:r>
            <a:r>
              <a:rPr lang="ko-KR" altLang="en-US" sz="1400" dirty="0" smtClean="0"/>
              <a:t>섭취량을 </a:t>
            </a:r>
            <a:r>
              <a:rPr lang="ko-KR" altLang="en-US" sz="1400" dirty="0"/>
              <a:t>줄여야 </a:t>
            </a:r>
            <a:r>
              <a:rPr lang="ko-KR" altLang="en-US" sz="1400" dirty="0" smtClean="0"/>
              <a:t>합니다</a:t>
            </a:r>
            <a:r>
              <a:rPr lang="en-US" altLang="ko-KR" sz="1400" dirty="0"/>
              <a:t>.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endParaRPr lang="en-US" altLang="ko-KR" sz="1200" dirty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포화지방산이 </a:t>
            </a:r>
            <a:r>
              <a:rPr lang="ko-KR" altLang="en-US" sz="1400" dirty="0"/>
              <a:t>많이 포함된 동물성 기름이나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동물성 </a:t>
            </a:r>
            <a:r>
              <a:rPr lang="ko-KR" altLang="en-US" sz="1400" dirty="0"/>
              <a:t>가공식품의 섭취를 줄이고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</a:t>
            </a:r>
            <a:r>
              <a:rPr lang="ko-KR" altLang="en-US" sz="1400" dirty="0" err="1" smtClean="0"/>
              <a:t>팜유</a:t>
            </a:r>
            <a:r>
              <a:rPr lang="en-US" altLang="ko-KR" sz="1400" dirty="0"/>
              <a:t>, </a:t>
            </a:r>
            <a:r>
              <a:rPr lang="ko-KR" altLang="en-US" sz="1400" dirty="0"/>
              <a:t>쇼트닝</a:t>
            </a:r>
            <a:r>
              <a:rPr lang="en-US" altLang="ko-KR" sz="1400" dirty="0"/>
              <a:t>, </a:t>
            </a:r>
            <a:r>
              <a:rPr lang="ko-KR" altLang="en-US" sz="1400" dirty="0" smtClean="0"/>
              <a:t>코코넛기름을 </a:t>
            </a:r>
            <a:r>
              <a:rPr lang="ko-KR" altLang="en-US" sz="1400" dirty="0"/>
              <a:t>사용한 식품의 섭취도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제한하도록 </a:t>
            </a:r>
            <a:r>
              <a:rPr lang="ko-KR" altLang="en-US" sz="1400" dirty="0"/>
              <a:t>하며 </a:t>
            </a:r>
            <a:r>
              <a:rPr lang="ko-KR" altLang="en-US" sz="1400" dirty="0" smtClean="0"/>
              <a:t>콜레스테롤이 높은 음식의 섭취에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  주의합니다</a:t>
            </a:r>
            <a:r>
              <a:rPr lang="en-US" altLang="ko-KR" sz="1400" dirty="0"/>
              <a:t>.</a:t>
            </a:r>
            <a:endParaRPr lang="en-US" altLang="ko-KR" sz="1600" dirty="0"/>
          </a:p>
          <a:p>
            <a:pPr>
              <a:lnSpc>
                <a:spcPct val="150000"/>
              </a:lnSpc>
            </a:pPr>
            <a:endParaRPr lang="en-US" altLang="ko-KR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660225"/>
              </p:ext>
            </p:extLst>
          </p:nvPr>
        </p:nvGraphicFramePr>
        <p:xfrm>
          <a:off x="683568" y="2276872"/>
          <a:ext cx="3312368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</a:tblGrid>
              <a:tr h="48049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포화지방이 많이 포함된 식품</a:t>
                      </a:r>
                      <a:endParaRPr lang="ko-KR" altLang="en-US" sz="1600" b="1" dirty="0"/>
                    </a:p>
                  </a:txBody>
                  <a:tcPr/>
                </a:tc>
              </a:tr>
              <a:tr h="14637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돼지고기나 </a:t>
                      </a:r>
                      <a:r>
                        <a:rPr lang="ko-KR" alt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쇠고기등의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육류 기름기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닭고기껍질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내장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삼겹살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갈비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버터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ko-KR" alt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마아가린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치즈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햄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베이컨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초콜릿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생크림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치즈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라면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283858"/>
              </p:ext>
            </p:extLst>
          </p:nvPr>
        </p:nvGraphicFramePr>
        <p:xfrm>
          <a:off x="758822" y="4653136"/>
          <a:ext cx="3384376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</a:tblGrid>
              <a:tr h="25888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콜레스테롤이 많이 포함된 식품</a:t>
                      </a:r>
                      <a:endParaRPr lang="ko-KR" altLang="en-US" sz="1400" b="1" dirty="0"/>
                    </a:p>
                  </a:txBody>
                  <a:tcPr/>
                </a:tc>
              </a:tr>
              <a:tr h="96086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소간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돼지간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메추리알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계란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오징어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새우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장어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미꾸라지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문어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생선알</a:t>
                      </a:r>
                      <a:r>
                        <a:rPr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내장</a:t>
                      </a:r>
                      <a:endParaRPr lang="ko-KR" altLang="en-US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745</Words>
  <Application>Microsoft Office PowerPoint</Application>
  <PresentationFormat>화면 슬라이드 쇼(4:3)</PresentationFormat>
  <Paragraphs>129</Paragraphs>
  <Slides>14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hyun young Kim</dc:creator>
  <cp:lastModifiedBy>EMCN</cp:lastModifiedBy>
  <cp:revision>35</cp:revision>
  <cp:lastPrinted>2017-09-20T01:09:28Z</cp:lastPrinted>
  <dcterms:created xsi:type="dcterms:W3CDTF">2017-08-02T01:49:55Z</dcterms:created>
  <dcterms:modified xsi:type="dcterms:W3CDTF">2017-09-20T01:09:34Z</dcterms:modified>
</cp:coreProperties>
</file>