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71" r:id="rId5"/>
    <p:sldId id="272" r:id="rId6"/>
    <p:sldId id="273" r:id="rId7"/>
    <p:sldId id="274" r:id="rId8"/>
    <p:sldId id="276" r:id="rId9"/>
    <p:sldId id="277" r:id="rId10"/>
    <p:sldId id="269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00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675"/>
  </p:normalViewPr>
  <p:slideViewPr>
    <p:cSldViewPr>
      <p:cViewPr>
        <p:scale>
          <a:sx n="66" d="100"/>
          <a:sy n="66" d="100"/>
        </p:scale>
        <p:origin x="-2934" y="-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30892-ED9B-B54E-AB91-DF03E09F6317}" type="datetimeFigureOut">
              <a:rPr kumimoji="1" lang="ko-KR" altLang="en-US" smtClean="0"/>
              <a:t>2017-09-20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 smtClean="0"/>
              <a:t>마스터 텍스트 스타일을 편집하려면 클릭</a:t>
            </a:r>
          </a:p>
          <a:p>
            <a:pPr lvl="1"/>
            <a:r>
              <a:rPr kumimoji="1" lang="ko-KR" altLang="en-US" smtClean="0"/>
              <a:t>두 번째 수준</a:t>
            </a:r>
          </a:p>
          <a:p>
            <a:pPr lvl="2"/>
            <a:r>
              <a:rPr kumimoji="1" lang="ko-KR" altLang="en-US" smtClean="0"/>
              <a:t>세 번째 수준</a:t>
            </a:r>
          </a:p>
          <a:p>
            <a:pPr lvl="3"/>
            <a:r>
              <a:rPr kumimoji="1" lang="ko-KR" altLang="en-US" smtClean="0"/>
              <a:t>네 번째 수준</a:t>
            </a:r>
          </a:p>
          <a:p>
            <a:pPr lvl="4"/>
            <a:r>
              <a:rPr kumimoji="1" lang="ko-KR" altLang="en-US" smtClean="0"/>
              <a:t>다섯 번째 수준</a:t>
            </a:r>
            <a:endParaRPr kumimoji="1"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E8262-AE85-3B4F-B625-80A04C236A66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18216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E8262-AE85-3B4F-B625-80A04C236A66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658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191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8935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73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6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934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65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407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5525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6835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659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4C819-5560-4DB1-BD5B-AC04EF6EF19E}" type="datetimeFigureOut">
              <a:rPr lang="ko-KR" altLang="en-US" smtClean="0"/>
              <a:t>2017-09-20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F4E8C-EF26-4C3E-B1BC-FA1795A69B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6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5"/>
          <p:cNvGrpSpPr/>
          <p:nvPr/>
        </p:nvGrpSpPr>
        <p:grpSpPr>
          <a:xfrm>
            <a:off x="2560786" y="1412776"/>
            <a:ext cx="4032448" cy="45719"/>
            <a:chOff x="2560786" y="1647372"/>
            <a:chExt cx="4032448" cy="45719"/>
          </a:xfrm>
        </p:grpSpPr>
        <p:cxnSp>
          <p:nvCxnSpPr>
            <p:cNvPr id="6" name="직선 연결선 5"/>
            <p:cNvCxnSpPr/>
            <p:nvPr/>
          </p:nvCxnSpPr>
          <p:spPr>
            <a:xfrm>
              <a:off x="2560786" y="1647372"/>
              <a:ext cx="403244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직사각형 6"/>
            <p:cNvSpPr/>
            <p:nvPr/>
          </p:nvSpPr>
          <p:spPr>
            <a:xfrm>
              <a:off x="3496890" y="1647372"/>
              <a:ext cx="208823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8" name="직선 연결선 7"/>
          <p:cNvCxnSpPr/>
          <p:nvPr/>
        </p:nvCxnSpPr>
        <p:spPr>
          <a:xfrm>
            <a:off x="2594188" y="3323670"/>
            <a:ext cx="40374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4188" y="958847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mtClean="0">
                <a:solidFill>
                  <a:schemeClr val="bg1"/>
                </a:solidFill>
              </a:rPr>
              <a:t>환자와 보호자를 위한 안내서</a:t>
            </a:r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8671" y="1484784"/>
            <a:ext cx="5723649" cy="1703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ko-KR" altLang="en-US" sz="4400" dirty="0" smtClean="0">
                <a:solidFill>
                  <a:schemeClr val="bg1"/>
                </a:solidFill>
              </a:rPr>
              <a:t>말초신경병증과 </a:t>
            </a:r>
            <a:endParaRPr lang="en-US" altLang="ko-KR" sz="4400" dirty="0" smtClean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ko-KR" altLang="en-US" sz="4800" b="1" dirty="0" smtClean="0">
                <a:solidFill>
                  <a:schemeClr val="bg1"/>
                </a:solidFill>
              </a:rPr>
              <a:t>신경</a:t>
            </a:r>
            <a:r>
              <a:rPr lang="en-US" altLang="ko-KR" sz="4800" b="1" dirty="0">
                <a:solidFill>
                  <a:schemeClr val="bg1"/>
                </a:solidFill>
              </a:rPr>
              <a:t>•</a:t>
            </a:r>
            <a:r>
              <a:rPr lang="ko-KR" altLang="en-US" sz="4800" b="1" dirty="0" err="1">
                <a:solidFill>
                  <a:schemeClr val="bg1"/>
                </a:solidFill>
              </a:rPr>
              <a:t>근전도</a:t>
            </a:r>
            <a:r>
              <a:rPr lang="ko-KR" altLang="en-US" sz="4800" b="1" dirty="0">
                <a:solidFill>
                  <a:schemeClr val="bg1"/>
                </a:solidFill>
              </a:rPr>
              <a:t> </a:t>
            </a:r>
            <a:r>
              <a:rPr lang="ko-KR" altLang="en-US" sz="4800" b="1" dirty="0" smtClean="0">
                <a:solidFill>
                  <a:schemeClr val="bg1"/>
                </a:solidFill>
              </a:rPr>
              <a:t>검사</a:t>
            </a:r>
            <a:endParaRPr lang="ko-KR" altLang="en-US" sz="4800" b="1" dirty="0">
              <a:solidFill>
                <a:schemeClr val="bg1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88640"/>
            <a:ext cx="2551274" cy="261506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890" y="3988686"/>
            <a:ext cx="2440147" cy="2302889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03" y="5431344"/>
            <a:ext cx="741381" cy="3019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3806" y="5471646"/>
            <a:ext cx="165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solidFill>
                  <a:schemeClr val="bg1"/>
                </a:solidFill>
              </a:rPr>
              <a:t>neurosurgery</a:t>
            </a:r>
            <a:endParaRPr lang="en-US" altLang="ko-KR" sz="1400" dirty="0">
              <a:solidFill>
                <a:schemeClr val="bg1"/>
              </a:solidFill>
            </a:endParaRPr>
          </a:p>
          <a:p>
            <a:endParaRPr lang="ko-KR" altLang="en-US" sz="1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신경에 대한 이미지 검색결과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411" y="4221088"/>
            <a:ext cx="945104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191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56668" y="1196752"/>
            <a:ext cx="60426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dirty="0" smtClean="0">
                <a:solidFill>
                  <a:schemeClr val="bg1"/>
                </a:solidFill>
              </a:rPr>
              <a:t>환자분들의 빠른 쾌유를 </a:t>
            </a:r>
            <a:r>
              <a:rPr lang="ko-KR" altLang="en-US" sz="3000" dirty="0" smtClean="0">
                <a:solidFill>
                  <a:schemeClr val="bg1"/>
                </a:solidFill>
              </a:rPr>
              <a:t>바랍니다</a:t>
            </a:r>
            <a:r>
              <a:rPr lang="en-US" altLang="ko-KR" sz="3000" dirty="0" smtClean="0">
                <a:solidFill>
                  <a:schemeClr val="bg1"/>
                </a:solidFill>
              </a:rPr>
              <a:t>.</a:t>
            </a:r>
            <a:endParaRPr lang="ko-KR" altLang="en-US" sz="3000" dirty="0">
              <a:solidFill>
                <a:schemeClr val="bg1"/>
              </a:solidFill>
            </a:endParaRPr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877272"/>
            <a:ext cx="2551274" cy="26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22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5588" y="2080758"/>
            <a:ext cx="490306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/>
              <a:t>우리 몸의 신경계는 크게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중추신경</a:t>
            </a:r>
            <a:r>
              <a:rPr lang="ko-KR" altLang="en-US" sz="1600" dirty="0" smtClean="0"/>
              <a:t>과 </a:t>
            </a:r>
            <a:r>
              <a:rPr lang="ko-KR" altLang="en-US" sz="1600" b="1" dirty="0"/>
              <a:t>말초신경</a:t>
            </a:r>
            <a:r>
              <a:rPr lang="ko-KR" altLang="en-US" sz="1600" dirty="0"/>
              <a:t>으로 나눌 수 있습니다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endParaRPr lang="en-US" altLang="ko-KR" sz="1600" dirty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우리가 </a:t>
            </a:r>
            <a:r>
              <a:rPr lang="ko-KR" altLang="en-US" sz="1600" dirty="0"/>
              <a:t>뜻대로 움직이기 위해서는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중추신경</a:t>
            </a:r>
            <a:r>
              <a:rPr lang="ko-KR" altLang="en-US" sz="1600" dirty="0" smtClean="0"/>
              <a:t>이 </a:t>
            </a:r>
            <a:r>
              <a:rPr lang="ko-KR" altLang="en-US" sz="1600" dirty="0"/>
              <a:t>근육을 움직이도록 명령을 내리고</a:t>
            </a:r>
            <a:r>
              <a:rPr lang="en-US" altLang="ko-KR" sz="1600" dirty="0"/>
              <a:t>,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b="1" dirty="0" smtClean="0"/>
              <a:t>말초신경</a:t>
            </a:r>
            <a:r>
              <a:rPr lang="ko-KR" altLang="en-US" sz="1600" dirty="0" smtClean="0"/>
              <a:t>은 </a:t>
            </a:r>
            <a:r>
              <a:rPr lang="ko-KR" altLang="en-US" sz="1600" dirty="0"/>
              <a:t>중추신경과 근육 사이에서 </a:t>
            </a:r>
            <a:r>
              <a:rPr lang="ko-KR" altLang="en-US" sz="1600" dirty="0" smtClean="0"/>
              <a:t>그 </a:t>
            </a:r>
            <a:r>
              <a:rPr lang="ko-KR" altLang="en-US" sz="1600" dirty="0"/>
              <a:t>명령이 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정확하게 </a:t>
            </a:r>
            <a:r>
              <a:rPr lang="ko-KR" altLang="en-US" sz="1600" dirty="0"/>
              <a:t>전달되도록 다리 역할을 하여 </a:t>
            </a:r>
            <a:r>
              <a:rPr lang="ko-KR" altLang="en-US" sz="1600" dirty="0" smtClean="0"/>
              <a:t>마지막으로</a:t>
            </a:r>
            <a:endParaRPr lang="en-US" altLang="ko-KR" sz="1600" dirty="0" smtClean="0"/>
          </a:p>
          <a:p>
            <a:pPr>
              <a:lnSpc>
                <a:spcPct val="150000"/>
              </a:lnSpc>
            </a:pPr>
            <a:r>
              <a:rPr lang="ko-KR" altLang="en-US" sz="1600" dirty="0" smtClean="0"/>
              <a:t>근육이 </a:t>
            </a:r>
            <a:r>
              <a:rPr lang="ko-KR" altLang="en-US" sz="1600" dirty="0"/>
              <a:t>수축을 하는 연속된 과정이 필요합니다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말초신경병증은 무엇인가요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File:Nervous system diagram unlabeled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865" y="1751923"/>
            <a:ext cx="2418955" cy="4641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61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60" y="590226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말초신경병증은 무엇인가요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70135" y="2924944"/>
            <a:ext cx="7740352" cy="3313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ko-KR" altLang="en-US" sz="1600" dirty="0"/>
              <a:t>또한 우리가 차고 따뜻함</a:t>
            </a:r>
            <a:r>
              <a:rPr lang="en-US" altLang="ko-KR" sz="1600" dirty="0"/>
              <a:t>, </a:t>
            </a:r>
            <a:r>
              <a:rPr lang="ko-KR" altLang="en-US" sz="1600" dirty="0"/>
              <a:t>혹은 아픔 등의 외부의 자극을 인식하고 이를 적절히 해석하여 올바른 반응을 보이기 위해서는 말초신경이 이러한 자극을 일차적으로 감지하고 이 정보를 중추신경에 보내 중추신경이 그 자극의 의미를 파악하고 이에 합당한 반응을 보이게 다시 말초신경에 명령을 보냅니다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 fontAlgn="base">
              <a:lnSpc>
                <a:spcPct val="120000"/>
              </a:lnSpc>
            </a:pPr>
            <a:endParaRPr lang="en-US" altLang="ko-KR" sz="1600" dirty="0" smtClean="0"/>
          </a:p>
          <a:p>
            <a:pPr fontAlgn="base">
              <a:lnSpc>
                <a:spcPct val="120000"/>
              </a:lnSpc>
            </a:pPr>
            <a:r>
              <a:rPr lang="ko-KR" altLang="en-US" sz="1600" dirty="0" smtClean="0"/>
              <a:t>또한 </a:t>
            </a:r>
            <a:r>
              <a:rPr lang="ko-KR" altLang="en-US" sz="1600" dirty="0"/>
              <a:t>대소변이나 땀의 배출</a:t>
            </a:r>
            <a:r>
              <a:rPr lang="en-US" altLang="ko-KR" sz="1600" dirty="0"/>
              <a:t>, </a:t>
            </a:r>
            <a:r>
              <a:rPr lang="ko-KR" altLang="en-US" sz="1600" dirty="0"/>
              <a:t>혈압 및 </a:t>
            </a:r>
            <a:r>
              <a:rPr lang="ko-KR" altLang="en-US" sz="1600" dirty="0" err="1"/>
              <a:t>심박동의</a:t>
            </a:r>
            <a:r>
              <a:rPr lang="ko-KR" altLang="en-US" sz="1600" dirty="0"/>
              <a:t> 조절 등의 역할을 하는 </a:t>
            </a:r>
            <a:r>
              <a:rPr lang="ko-KR" altLang="en-US" sz="1600" b="1" dirty="0"/>
              <a:t>자율신경계</a:t>
            </a:r>
            <a:r>
              <a:rPr lang="ko-KR" altLang="en-US" sz="1600" dirty="0"/>
              <a:t>도 역시 중추신경과 말초신경으로 구성되어 있습니다</a:t>
            </a:r>
            <a:r>
              <a:rPr lang="en-US" altLang="ko-KR" sz="1600" dirty="0" smtClean="0"/>
              <a:t>.</a:t>
            </a:r>
          </a:p>
          <a:p>
            <a:pPr fontAlgn="base">
              <a:lnSpc>
                <a:spcPct val="120000"/>
              </a:lnSpc>
            </a:pPr>
            <a:endParaRPr lang="ko-KR" altLang="en-US" sz="1600" dirty="0"/>
          </a:p>
          <a:p>
            <a:pPr fontAlgn="base">
              <a:lnSpc>
                <a:spcPct val="120000"/>
              </a:lnSpc>
            </a:pPr>
            <a:r>
              <a:rPr lang="ko-KR" altLang="en-US" sz="1600" dirty="0"/>
              <a:t>이러한 일들을 하는 말초신경에 병적인 변화가 발생하면 그 신경이 원래 맡고 있던 역할에 따라 감각 증상</a:t>
            </a:r>
            <a:r>
              <a:rPr lang="en-US" altLang="ko-KR" sz="1600" dirty="0"/>
              <a:t>, </a:t>
            </a:r>
            <a:r>
              <a:rPr lang="ko-KR" altLang="en-US" sz="1600" dirty="0"/>
              <a:t>운동 증상</a:t>
            </a:r>
            <a:r>
              <a:rPr lang="en-US" altLang="ko-KR" sz="1600" dirty="0"/>
              <a:t>, </a:t>
            </a:r>
            <a:r>
              <a:rPr lang="ko-KR" altLang="en-US" sz="1600" dirty="0"/>
              <a:t>자율신경 증상 등 다양한 증상이 나타나게 됩니다</a:t>
            </a:r>
            <a:r>
              <a:rPr lang="en-US" altLang="ko-KR" sz="1600" dirty="0"/>
              <a:t>.</a:t>
            </a:r>
            <a:endParaRPr lang="ko-KR" altLang="en-US" sz="1600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1620102" y="1562615"/>
            <a:ext cx="1072090" cy="44919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835696" y="16025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자극</a:t>
            </a:r>
            <a:endParaRPr lang="ko-KR" altLang="en-US" dirty="0"/>
          </a:p>
        </p:txBody>
      </p:sp>
      <p:sp>
        <p:nvSpPr>
          <p:cNvPr id="8" name="오른쪽 화살표 7"/>
          <p:cNvSpPr/>
          <p:nvPr/>
        </p:nvSpPr>
        <p:spPr>
          <a:xfrm>
            <a:off x="2893599" y="1755218"/>
            <a:ext cx="578337" cy="184666"/>
          </a:xfrm>
          <a:prstGeom prst="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>
            <a:off x="3648268" y="1628800"/>
            <a:ext cx="1440160" cy="79980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3851920" y="1837307"/>
            <a:ext cx="161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말초신</a:t>
            </a:r>
            <a:r>
              <a:rPr lang="ko-KR" altLang="en-US" dirty="0"/>
              <a:t>경</a:t>
            </a:r>
          </a:p>
        </p:txBody>
      </p:sp>
      <p:sp>
        <p:nvSpPr>
          <p:cNvPr id="13" name="모서리가 둥근 직사각형 12"/>
          <p:cNvSpPr/>
          <p:nvPr/>
        </p:nvSpPr>
        <p:spPr>
          <a:xfrm>
            <a:off x="6084168" y="1628800"/>
            <a:ext cx="1440160" cy="7876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270374" y="1837307"/>
            <a:ext cx="1613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중추신경</a:t>
            </a:r>
            <a:endParaRPr lang="ko-KR" altLang="en-US" dirty="0"/>
          </a:p>
        </p:txBody>
      </p:sp>
      <p:sp>
        <p:nvSpPr>
          <p:cNvPr id="15" name="오른쪽 화살표 14"/>
          <p:cNvSpPr/>
          <p:nvPr/>
        </p:nvSpPr>
        <p:spPr>
          <a:xfrm>
            <a:off x="5340027" y="1732165"/>
            <a:ext cx="578337" cy="184666"/>
          </a:xfrm>
          <a:prstGeom prst="rightArrow">
            <a:avLst/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오른쪽 화살표 15"/>
          <p:cNvSpPr/>
          <p:nvPr/>
        </p:nvSpPr>
        <p:spPr>
          <a:xfrm rot="10800000">
            <a:off x="5340027" y="2092205"/>
            <a:ext cx="578337" cy="184666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오른쪽 화살표 16"/>
          <p:cNvSpPr/>
          <p:nvPr/>
        </p:nvSpPr>
        <p:spPr>
          <a:xfrm rot="10800000">
            <a:off x="2893599" y="2146616"/>
            <a:ext cx="578337" cy="184666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/>
        </p:nvSpPr>
        <p:spPr>
          <a:xfrm>
            <a:off x="1620102" y="2115705"/>
            <a:ext cx="1072090" cy="44919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1835696" y="215563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반</a:t>
            </a:r>
            <a:r>
              <a:rPr lang="ko-KR" altLang="en-US" dirty="0"/>
              <a:t>응</a:t>
            </a:r>
          </a:p>
        </p:txBody>
      </p:sp>
    </p:spTree>
    <p:extLst>
      <p:ext uri="{BB962C8B-B14F-4D97-AF65-F5344CB8AC3E}">
        <p14:creationId xmlns:p14="http://schemas.microsoft.com/office/powerpoint/2010/main" val="679767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말초신경병증의 증상에는 어떤 것이 있나요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?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1475656" y="1844824"/>
            <a:ext cx="5904656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/>
              <a:t>감각 증상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/>
              <a:t>감각 이상</a:t>
            </a:r>
            <a:r>
              <a:rPr lang="en-US" altLang="ko-KR" sz="1600" dirty="0"/>
              <a:t>(</a:t>
            </a:r>
            <a:r>
              <a:rPr lang="ko-KR" altLang="en-US" sz="1600" dirty="0"/>
              <a:t>시림</a:t>
            </a:r>
            <a:r>
              <a:rPr lang="en-US" altLang="ko-KR" sz="1600" dirty="0"/>
              <a:t>, </a:t>
            </a:r>
            <a:r>
              <a:rPr lang="ko-KR" altLang="en-US" sz="1600" dirty="0"/>
              <a:t>저림</a:t>
            </a:r>
            <a:r>
              <a:rPr lang="en-US" altLang="ko-KR" sz="1600" dirty="0"/>
              <a:t>), </a:t>
            </a:r>
            <a:r>
              <a:rPr lang="ko-KR" altLang="en-US" sz="1600" dirty="0"/>
              <a:t>통증</a:t>
            </a:r>
            <a:r>
              <a:rPr lang="en-US" altLang="ko-KR" sz="1600" dirty="0"/>
              <a:t>, </a:t>
            </a:r>
            <a:r>
              <a:rPr lang="ko-KR" altLang="en-US" sz="1600" dirty="0" err="1"/>
              <a:t>작열통</a:t>
            </a:r>
            <a:r>
              <a:rPr lang="en-US" altLang="ko-KR" sz="1600" dirty="0"/>
              <a:t>(</a:t>
            </a:r>
            <a:r>
              <a:rPr lang="ko-KR" altLang="en-US" sz="1600" dirty="0"/>
              <a:t>화끈거림</a:t>
            </a:r>
            <a:r>
              <a:rPr lang="en-US" altLang="ko-KR" sz="1600" dirty="0"/>
              <a:t>), </a:t>
            </a:r>
            <a:r>
              <a:rPr lang="ko-KR" altLang="en-US" sz="1600" dirty="0"/>
              <a:t>감각 소실</a:t>
            </a:r>
            <a:r>
              <a:rPr lang="en-US" altLang="ko-KR" sz="1600" dirty="0"/>
              <a:t>(</a:t>
            </a:r>
            <a:r>
              <a:rPr lang="ko-KR" altLang="en-US" sz="1600" dirty="0"/>
              <a:t>무딤</a:t>
            </a:r>
            <a:r>
              <a:rPr lang="en-US" altLang="ko-KR" sz="1600" dirty="0" smtClean="0"/>
              <a:t>)</a:t>
            </a:r>
          </a:p>
          <a:p>
            <a:pPr fontAlgn="base">
              <a:lnSpc>
                <a:spcPct val="150000"/>
              </a:lnSpc>
            </a:pPr>
            <a:endParaRPr lang="ko-KR" altLang="en-US" sz="1600" b="1" dirty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- </a:t>
            </a:r>
            <a:r>
              <a:rPr lang="ko-KR" altLang="en-US" b="1" dirty="0"/>
              <a:t>운동 증상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/>
              <a:t>근력 약화</a:t>
            </a:r>
            <a:r>
              <a:rPr lang="en-US" altLang="ko-KR" sz="1600" dirty="0"/>
              <a:t>, </a:t>
            </a:r>
            <a:r>
              <a:rPr lang="ko-KR" altLang="en-US" sz="1600" dirty="0"/>
              <a:t>근육 위축</a:t>
            </a:r>
            <a:r>
              <a:rPr lang="en-US" altLang="ko-KR" sz="1600" dirty="0"/>
              <a:t>, </a:t>
            </a:r>
            <a:r>
              <a:rPr lang="ko-KR" altLang="en-US" sz="1600" dirty="0"/>
              <a:t>근육 다발 수출</a:t>
            </a:r>
            <a:r>
              <a:rPr lang="en-US" altLang="ko-KR" sz="1600" dirty="0"/>
              <a:t>, </a:t>
            </a:r>
            <a:r>
              <a:rPr lang="ko-KR" altLang="en-US" sz="1600" dirty="0"/>
              <a:t>근육 </a:t>
            </a:r>
            <a:r>
              <a:rPr lang="ko-KR" altLang="en-US" sz="1600" dirty="0" err="1"/>
              <a:t>잔떨림</a:t>
            </a:r>
            <a:r>
              <a:rPr lang="en-US" altLang="ko-KR" sz="1600" dirty="0"/>
              <a:t>, </a:t>
            </a:r>
            <a:r>
              <a:rPr lang="ko-KR" altLang="en-US" sz="1600" dirty="0"/>
              <a:t>근육 </a:t>
            </a:r>
            <a:r>
              <a:rPr lang="ko-KR" altLang="en-US" sz="1600" dirty="0" smtClean="0"/>
              <a:t>경련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endParaRPr lang="ko-KR" altLang="en-US" sz="1600" dirty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- </a:t>
            </a:r>
            <a:r>
              <a:rPr lang="ko-KR" altLang="en-US" b="1" dirty="0"/>
              <a:t>자율신경 증상</a:t>
            </a:r>
          </a:p>
          <a:p>
            <a:pPr fontAlgn="base">
              <a:lnSpc>
                <a:spcPct val="150000"/>
              </a:lnSpc>
            </a:pPr>
            <a:r>
              <a:rPr lang="ko-KR" altLang="en-US" sz="1600" dirty="0" err="1"/>
              <a:t>기립성</a:t>
            </a:r>
            <a:r>
              <a:rPr lang="ko-KR" altLang="en-US" sz="1600" dirty="0"/>
              <a:t> 저혈압</a:t>
            </a:r>
            <a:r>
              <a:rPr lang="en-US" altLang="ko-KR" sz="1600" dirty="0"/>
              <a:t>(</a:t>
            </a:r>
            <a:r>
              <a:rPr lang="ko-KR" altLang="en-US" sz="1600" dirty="0"/>
              <a:t>눕거나 앉아 있다가 일어서면 어지러움</a:t>
            </a:r>
            <a:r>
              <a:rPr lang="en-US" altLang="ko-KR" sz="1600" dirty="0" smtClean="0"/>
              <a:t>),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 smtClean="0"/>
              <a:t> </a:t>
            </a:r>
            <a:r>
              <a:rPr lang="ko-KR" altLang="en-US" sz="1600" dirty="0"/>
              <a:t>발한 장애</a:t>
            </a:r>
            <a:r>
              <a:rPr lang="en-US" altLang="ko-KR" sz="1600" dirty="0"/>
              <a:t>(</a:t>
            </a:r>
            <a:r>
              <a:rPr lang="ko-KR" altLang="en-US" sz="1600" dirty="0"/>
              <a:t>손발에 땀이 나지 않음</a:t>
            </a:r>
            <a:r>
              <a:rPr lang="en-US" altLang="ko-KR" sz="1600" dirty="0"/>
              <a:t>), </a:t>
            </a:r>
            <a:r>
              <a:rPr lang="ko-KR" altLang="en-US" sz="1600" dirty="0"/>
              <a:t>동공 이상</a:t>
            </a:r>
            <a:r>
              <a:rPr lang="en-US" altLang="ko-KR" sz="1600" dirty="0"/>
              <a:t>, </a:t>
            </a:r>
            <a:r>
              <a:rPr lang="ko-KR" altLang="en-US" sz="1600" dirty="0"/>
              <a:t>위장관 이상</a:t>
            </a:r>
            <a:r>
              <a:rPr lang="en-US" altLang="ko-KR" sz="1600" dirty="0"/>
              <a:t>,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/>
              <a:t>배뇨 </a:t>
            </a:r>
            <a:r>
              <a:rPr lang="ko-KR" altLang="en-US" sz="1600" dirty="0"/>
              <a:t>및 배변 이상</a:t>
            </a:r>
            <a:r>
              <a:rPr lang="en-US" altLang="ko-KR" sz="1600" dirty="0"/>
              <a:t>(</a:t>
            </a:r>
            <a:r>
              <a:rPr lang="ko-KR" altLang="en-US" sz="1600" dirty="0" err="1"/>
              <a:t>요실금</a:t>
            </a:r>
            <a:r>
              <a:rPr lang="en-US" altLang="ko-KR" sz="1600" dirty="0"/>
              <a:t>, </a:t>
            </a:r>
            <a:r>
              <a:rPr lang="ko-KR" altLang="en-US" sz="1600" dirty="0"/>
              <a:t>변비</a:t>
            </a:r>
            <a:r>
              <a:rPr lang="en-US" altLang="ko-KR" sz="1600" dirty="0"/>
              <a:t>), </a:t>
            </a:r>
            <a:r>
              <a:rPr lang="ko-KR" altLang="en-US" sz="1600" dirty="0"/>
              <a:t>성 기능 이상</a:t>
            </a:r>
            <a:r>
              <a:rPr lang="en-US" altLang="ko-KR" sz="1600" dirty="0"/>
              <a:t>(</a:t>
            </a:r>
            <a:r>
              <a:rPr lang="ko-KR" altLang="en-US" sz="1600" dirty="0"/>
              <a:t>발기부전</a:t>
            </a:r>
            <a:r>
              <a:rPr lang="en-US" altLang="ko-KR" sz="1600" dirty="0"/>
              <a:t>)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23021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altLang="ko-KR" sz="2800" b="1" dirty="0">
                <a:solidFill>
                  <a:schemeClr val="bg1"/>
                </a:solidFill>
              </a:rPr>
              <a:t>4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dirty="0">
                <a:solidFill>
                  <a:schemeClr val="bg1"/>
                </a:solidFill>
              </a:rPr>
              <a:t>신경</a:t>
            </a:r>
            <a:r>
              <a:rPr lang="en-US" altLang="ko-KR" sz="2800" dirty="0">
                <a:solidFill>
                  <a:schemeClr val="bg1"/>
                </a:solidFill>
              </a:rPr>
              <a:t>•</a:t>
            </a:r>
            <a:r>
              <a:rPr lang="ko-KR" altLang="en-US" sz="2800" dirty="0" err="1">
                <a:solidFill>
                  <a:schemeClr val="bg1"/>
                </a:solidFill>
              </a:rPr>
              <a:t>근전도</a:t>
            </a:r>
            <a:r>
              <a:rPr lang="ko-KR" altLang="en-US" sz="2800" dirty="0">
                <a:solidFill>
                  <a:schemeClr val="bg1"/>
                </a:solidFill>
              </a:rPr>
              <a:t> 검사는 어떤 검사인가요</a:t>
            </a:r>
            <a:r>
              <a:rPr lang="en-US" altLang="ko-KR" sz="2800" dirty="0">
                <a:solidFill>
                  <a:schemeClr val="bg1"/>
                </a:solidFill>
              </a:rPr>
              <a:t>?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pic>
        <p:nvPicPr>
          <p:cNvPr id="4106" name="Picture 10" descr="근전도검사에 대한 이미지 검색결과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73"/>
          <a:stretch/>
        </p:blipFill>
        <p:spPr bwMode="auto">
          <a:xfrm>
            <a:off x="1728901" y="2492896"/>
            <a:ext cx="5980326" cy="353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9714" y="1384900"/>
            <a:ext cx="83119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신경전도 검사는 운동 신경과 감각 신경을 </a:t>
            </a:r>
            <a:r>
              <a:rPr lang="ko-KR" altLang="en-US" dirty="0" smtClean="0"/>
              <a:t>전기적으로 </a:t>
            </a:r>
            <a:r>
              <a:rPr lang="ko-KR" altLang="en-US" dirty="0"/>
              <a:t>자극하여</a:t>
            </a:r>
            <a:r>
              <a:rPr lang="en-US" altLang="ko-KR" dirty="0"/>
              <a:t>, </a:t>
            </a:r>
            <a:r>
              <a:rPr lang="ko-KR" altLang="en-US" dirty="0"/>
              <a:t>신경의 반응을 분석하여 </a:t>
            </a:r>
            <a:r>
              <a:rPr lang="ko-KR" altLang="en-US" dirty="0" smtClean="0"/>
              <a:t>말초신경 </a:t>
            </a:r>
            <a:r>
              <a:rPr lang="ko-KR" altLang="en-US" dirty="0"/>
              <a:t>및 근육의 </a:t>
            </a:r>
            <a:r>
              <a:rPr lang="ko-KR" altLang="en-US" dirty="0" err="1"/>
              <a:t>병변</a:t>
            </a:r>
            <a:r>
              <a:rPr lang="ko-KR" altLang="en-US" dirty="0"/>
              <a:t> 위치와 이상 정도를 </a:t>
            </a:r>
            <a:r>
              <a:rPr lang="ko-KR" altLang="en-US" dirty="0" smtClean="0"/>
              <a:t>판단하는 </a:t>
            </a:r>
            <a:r>
              <a:rPr lang="ko-KR" altLang="en-US" dirty="0"/>
              <a:t>검사입니다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766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altLang="ko-KR" sz="2800" b="1" dirty="0">
                <a:solidFill>
                  <a:schemeClr val="bg1"/>
                </a:solidFill>
              </a:rPr>
              <a:t>4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dirty="0">
                <a:solidFill>
                  <a:schemeClr val="bg1"/>
                </a:solidFill>
              </a:rPr>
              <a:t>신경</a:t>
            </a:r>
            <a:r>
              <a:rPr lang="en-US" altLang="ko-KR" sz="2800" dirty="0">
                <a:solidFill>
                  <a:schemeClr val="bg1"/>
                </a:solidFill>
              </a:rPr>
              <a:t>•</a:t>
            </a:r>
            <a:r>
              <a:rPr lang="ko-KR" altLang="en-US" sz="2800" dirty="0" err="1">
                <a:solidFill>
                  <a:schemeClr val="bg1"/>
                </a:solidFill>
              </a:rPr>
              <a:t>근전도</a:t>
            </a:r>
            <a:r>
              <a:rPr lang="ko-KR" altLang="en-US" sz="2800" dirty="0">
                <a:solidFill>
                  <a:schemeClr val="bg1"/>
                </a:solidFill>
              </a:rPr>
              <a:t> 검사는 어떤 검사인가요</a:t>
            </a:r>
            <a:r>
              <a:rPr lang="en-US" altLang="ko-KR" sz="2800" dirty="0">
                <a:solidFill>
                  <a:schemeClr val="bg1"/>
                </a:solidFill>
              </a:rPr>
              <a:t>?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pic>
        <p:nvPicPr>
          <p:cNvPr id="4106" name="Picture 10" descr="근전도검사에 대한 이미지 검색결과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71" b="11520"/>
          <a:stretch/>
        </p:blipFill>
        <p:spPr bwMode="auto">
          <a:xfrm>
            <a:off x="755576" y="1844824"/>
            <a:ext cx="3389001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1772816"/>
            <a:ext cx="37444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sz="1600" dirty="0" err="1"/>
              <a:t>근전도</a:t>
            </a:r>
            <a:r>
              <a:rPr lang="ko-KR" altLang="en-US" sz="1600" dirty="0"/>
              <a:t> 검사는 근육에 침을 찔러서 근육의 상태를 평가하는 것으로</a:t>
            </a:r>
            <a:r>
              <a:rPr lang="en-US" altLang="ko-KR" sz="1600" dirty="0"/>
              <a:t>, </a:t>
            </a:r>
            <a:r>
              <a:rPr lang="ko-KR" altLang="en-US" sz="1600" dirty="0"/>
              <a:t>각종 신경 및 근육 질환의 진단에 이용하는 검사입니다</a:t>
            </a:r>
            <a:r>
              <a:rPr lang="en-US" altLang="ko-KR" sz="1600" dirty="0" smtClean="0"/>
              <a:t>.</a:t>
            </a:r>
          </a:p>
          <a:p>
            <a:pPr fontAlgn="base">
              <a:lnSpc>
                <a:spcPct val="150000"/>
              </a:lnSpc>
            </a:pPr>
            <a:endParaRPr lang="ko-KR" altLang="en-US" sz="800" dirty="0"/>
          </a:p>
          <a:p>
            <a:pPr fontAlgn="base">
              <a:lnSpc>
                <a:spcPct val="150000"/>
              </a:lnSpc>
            </a:pPr>
            <a:r>
              <a:rPr lang="ko-KR" altLang="en-US" sz="1600" dirty="0"/>
              <a:t>따라서 말초신경과 근육 계통의 이상이 의심될 때 신경</a:t>
            </a:r>
            <a:r>
              <a:rPr lang="en-US" altLang="ko-KR" sz="1600" dirty="0"/>
              <a:t>•</a:t>
            </a:r>
            <a:r>
              <a:rPr lang="ko-KR" altLang="en-US" sz="1600" dirty="0" err="1"/>
              <a:t>근전도</a:t>
            </a:r>
            <a:r>
              <a:rPr lang="ko-KR" altLang="en-US" sz="1600" dirty="0"/>
              <a:t> 검사는 </a:t>
            </a:r>
            <a:r>
              <a:rPr lang="ko-KR" altLang="en-US" sz="1600" dirty="0" err="1" smtClean="0"/>
              <a:t>병변의</a:t>
            </a:r>
            <a:r>
              <a:rPr lang="ko-KR" altLang="en-US" sz="1600" dirty="0" smtClean="0"/>
              <a:t> </a:t>
            </a:r>
            <a:r>
              <a:rPr lang="ko-KR" altLang="en-US" sz="1600" dirty="0"/>
              <a:t>정확한 위치를 파악하고 진단하는 데 필수적인 검사입니다</a:t>
            </a:r>
            <a:r>
              <a:rPr lang="en-US" altLang="ko-KR" sz="1600" dirty="0"/>
              <a:t>. </a:t>
            </a:r>
            <a:endParaRPr lang="en-US" altLang="ko-KR" sz="1600" dirty="0" smtClean="0"/>
          </a:p>
          <a:p>
            <a:pPr fontAlgn="base">
              <a:lnSpc>
                <a:spcPct val="150000"/>
              </a:lnSpc>
            </a:pPr>
            <a:endParaRPr lang="en-US" altLang="ko-KR" sz="800" dirty="0"/>
          </a:p>
          <a:p>
            <a:pPr fontAlgn="base">
              <a:lnSpc>
                <a:spcPct val="150000"/>
              </a:lnSpc>
            </a:pPr>
            <a:r>
              <a:rPr lang="ko-KR" altLang="en-US" sz="1600" dirty="0" smtClean="0"/>
              <a:t>검사하는 </a:t>
            </a:r>
            <a:r>
              <a:rPr lang="ko-KR" altLang="en-US" sz="1600" dirty="0"/>
              <a:t>데 소요되는 시간은 약 </a:t>
            </a:r>
            <a:r>
              <a:rPr lang="en-US" altLang="ko-KR" sz="1600" dirty="0"/>
              <a:t>1</a:t>
            </a:r>
            <a:r>
              <a:rPr lang="ko-KR" altLang="en-US" sz="1600" dirty="0"/>
              <a:t>시간에서 </a:t>
            </a:r>
            <a:r>
              <a:rPr lang="en-US" altLang="ko-KR" sz="1600" dirty="0"/>
              <a:t>1</a:t>
            </a:r>
            <a:r>
              <a:rPr lang="ko-KR" altLang="en-US" sz="1600" dirty="0"/>
              <a:t>시간 </a:t>
            </a:r>
            <a:r>
              <a:rPr lang="en-US" altLang="ko-KR" sz="1600" dirty="0"/>
              <a:t>30</a:t>
            </a:r>
            <a:r>
              <a:rPr lang="ko-KR" altLang="en-US" sz="1600" dirty="0"/>
              <a:t>분 정도입니다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>
              <a:lnSpc>
                <a:spcPct val="150000"/>
              </a:lnSpc>
            </a:pP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9281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altLang="ko-KR" sz="2800" b="1" dirty="0" smtClean="0">
                <a:solidFill>
                  <a:schemeClr val="bg1"/>
                </a:solidFill>
              </a:rPr>
              <a:t>5. </a:t>
            </a:r>
            <a:r>
              <a:rPr lang="ko-KR" altLang="en-US" sz="2800" dirty="0">
                <a:solidFill>
                  <a:schemeClr val="bg1"/>
                </a:solidFill>
              </a:rPr>
              <a:t>신경</a:t>
            </a:r>
            <a:r>
              <a:rPr lang="en-US" altLang="ko-KR" sz="2800" dirty="0">
                <a:solidFill>
                  <a:schemeClr val="bg1"/>
                </a:solidFill>
              </a:rPr>
              <a:t>•</a:t>
            </a:r>
            <a:r>
              <a:rPr lang="ko-KR" altLang="en-US" sz="2800" dirty="0" err="1">
                <a:solidFill>
                  <a:schemeClr val="bg1"/>
                </a:solidFill>
              </a:rPr>
              <a:t>근전도</a:t>
            </a:r>
            <a:r>
              <a:rPr lang="ko-KR" altLang="en-US" sz="2800" dirty="0">
                <a:solidFill>
                  <a:schemeClr val="bg1"/>
                </a:solidFill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</a:rPr>
              <a:t>검사가 필요한 경우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772816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000" b="1" dirty="0" smtClean="0"/>
              <a:t>- </a:t>
            </a:r>
            <a:r>
              <a:rPr lang="ko-KR" altLang="en-US" sz="2000" b="1" dirty="0"/>
              <a:t>손발의 시림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저림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무딤 등 감각 증상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목</a:t>
            </a:r>
            <a:r>
              <a:rPr lang="en-US" altLang="ko-KR" sz="2000" b="1" dirty="0"/>
              <a:t>•</a:t>
            </a:r>
            <a:r>
              <a:rPr lang="ko-KR" altLang="en-US" sz="2000" b="1" dirty="0"/>
              <a:t>허리가 아프고 당기며 저려오는 느낌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골절 등 외상 후의 마비 증상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손발 떨림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전신 떨림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손발 꼬임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안면 마비</a:t>
            </a:r>
            <a:r>
              <a:rPr lang="en-US" altLang="ko-KR" sz="2000" b="1" dirty="0"/>
              <a:t>, </a:t>
            </a:r>
            <a:r>
              <a:rPr lang="ko-KR" altLang="en-US" sz="2000" b="1" dirty="0"/>
              <a:t>안면 떨림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손발의 근력 저하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각종 말초신경 질환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/>
              <a:t>선천성 또는 후천성 근육 질환</a:t>
            </a:r>
          </a:p>
          <a:p>
            <a:pPr fontAlgn="base">
              <a:lnSpc>
                <a:spcPct val="150000"/>
              </a:lnSpc>
            </a:pPr>
            <a:r>
              <a:rPr lang="en-US" altLang="ko-KR" sz="2000" b="1" dirty="0"/>
              <a:t>- </a:t>
            </a:r>
            <a:r>
              <a:rPr lang="ko-KR" altLang="en-US" sz="2000" b="1" dirty="0" err="1"/>
              <a:t>근무력증</a:t>
            </a:r>
            <a:endParaRPr lang="ko-KR" altLang="en-US" sz="2000" b="1" dirty="0"/>
          </a:p>
          <a:p>
            <a:endParaRPr lang="ko-KR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349386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altLang="ko-KR" sz="2800" b="1" dirty="0">
                <a:solidFill>
                  <a:schemeClr val="bg1"/>
                </a:solidFill>
              </a:rPr>
              <a:t>6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dirty="0">
                <a:solidFill>
                  <a:schemeClr val="bg1"/>
                </a:solidFill>
              </a:rPr>
              <a:t>신경</a:t>
            </a:r>
            <a:r>
              <a:rPr lang="en-US" altLang="ko-KR" sz="2800" dirty="0">
                <a:solidFill>
                  <a:schemeClr val="bg1"/>
                </a:solidFill>
              </a:rPr>
              <a:t>•</a:t>
            </a:r>
            <a:r>
              <a:rPr lang="ko-KR" altLang="en-US" sz="2800" dirty="0" err="1">
                <a:solidFill>
                  <a:schemeClr val="bg1"/>
                </a:solidFill>
              </a:rPr>
              <a:t>근전도</a:t>
            </a:r>
            <a:r>
              <a:rPr lang="ko-KR" altLang="en-US" sz="2800" dirty="0">
                <a:solidFill>
                  <a:schemeClr val="bg1"/>
                </a:solidFill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</a:rPr>
              <a:t>검사 전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주의사항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18432"/>
            <a:ext cx="7416824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/>
              <a:t>화장은 하지 않거나</a:t>
            </a:r>
            <a:r>
              <a:rPr lang="en-US" altLang="ko-KR" b="1" dirty="0"/>
              <a:t>, </a:t>
            </a:r>
            <a:r>
              <a:rPr lang="ko-KR" altLang="en-US" b="1" dirty="0"/>
              <a:t>부득이한 경우 가볍게 하십시오</a:t>
            </a:r>
            <a:r>
              <a:rPr lang="en-US" altLang="ko-KR" b="1" dirty="0"/>
              <a:t>.</a:t>
            </a:r>
            <a:endParaRPr lang="ko-KR" altLang="en-US" b="1" dirty="0"/>
          </a:p>
          <a:p>
            <a:pPr fontAlgn="base">
              <a:lnSpc>
                <a:spcPct val="150000"/>
              </a:lnSpc>
            </a:pPr>
            <a:endParaRPr lang="en-US" altLang="ko-KR" sz="8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/>
              <a:t>편안한 옷차림으로 입고 오십시오</a:t>
            </a:r>
            <a:r>
              <a:rPr lang="en-US" altLang="ko-KR" b="1" dirty="0"/>
              <a:t>.</a:t>
            </a:r>
            <a:endParaRPr lang="ko-KR" altLang="en-US" b="1" dirty="0"/>
          </a:p>
          <a:p>
            <a:pPr fontAlgn="base">
              <a:lnSpc>
                <a:spcPct val="150000"/>
              </a:lnSpc>
            </a:pPr>
            <a:endParaRPr lang="en-US" altLang="ko-KR" sz="8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복용 </a:t>
            </a:r>
            <a:r>
              <a:rPr lang="ko-KR" altLang="en-US" b="1" dirty="0"/>
              <a:t>중인 약이나 식사는 평소대로 드시기 바랍니다</a:t>
            </a:r>
            <a:r>
              <a:rPr lang="en-US" altLang="ko-KR" b="1" dirty="0"/>
              <a:t>. </a:t>
            </a:r>
            <a:endParaRPr lang="en-US" altLang="ko-KR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단</a:t>
            </a:r>
            <a:r>
              <a:rPr lang="en-US" altLang="ko-KR" b="1" dirty="0"/>
              <a:t>, </a:t>
            </a:r>
            <a:r>
              <a:rPr lang="ko-KR" altLang="en-US" b="1" dirty="0"/>
              <a:t>중증 </a:t>
            </a:r>
            <a:r>
              <a:rPr lang="ko-KR" altLang="en-US" b="1" dirty="0" err="1"/>
              <a:t>근무력증</a:t>
            </a:r>
            <a:r>
              <a:rPr lang="ko-KR" altLang="en-US" b="1" dirty="0"/>
              <a:t> 환자는 약물 복용 여부를 담당 의사와 </a:t>
            </a:r>
            <a:endParaRPr lang="en-US" altLang="ko-KR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상의하십시오</a:t>
            </a:r>
            <a:r>
              <a:rPr lang="en-US" altLang="ko-KR" b="1" dirty="0"/>
              <a:t>.</a:t>
            </a:r>
            <a:endParaRPr lang="ko-KR" altLang="en-US" b="1" dirty="0"/>
          </a:p>
          <a:p>
            <a:pPr fontAlgn="base">
              <a:lnSpc>
                <a:spcPct val="150000"/>
              </a:lnSpc>
            </a:pPr>
            <a:endParaRPr lang="en-US" altLang="ko-KR" sz="8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 smtClean="0"/>
              <a:t>- </a:t>
            </a:r>
            <a:r>
              <a:rPr lang="ko-KR" altLang="en-US" b="1" dirty="0" smtClean="0"/>
              <a:t>아스피린</a:t>
            </a:r>
            <a:r>
              <a:rPr lang="en-US" altLang="ko-KR" b="1" dirty="0"/>
              <a:t>, </a:t>
            </a:r>
            <a:r>
              <a:rPr lang="ko-KR" altLang="en-US" b="1" dirty="0" err="1"/>
              <a:t>와파린</a:t>
            </a:r>
            <a:r>
              <a:rPr lang="ko-KR" altLang="en-US" b="1" dirty="0"/>
              <a:t> 등 출혈 경향을 유기하는 약물</a:t>
            </a:r>
            <a:r>
              <a:rPr lang="en-US" altLang="ko-KR" b="1" dirty="0"/>
              <a:t>(</a:t>
            </a:r>
            <a:r>
              <a:rPr lang="ko-KR" altLang="en-US" b="1" dirty="0" err="1"/>
              <a:t>항혈전제</a:t>
            </a:r>
            <a:r>
              <a:rPr lang="en-US" altLang="ko-KR" b="1" dirty="0"/>
              <a:t>, </a:t>
            </a:r>
            <a:endParaRPr lang="en-US" altLang="ko-KR" b="1" dirty="0" smtClean="0"/>
          </a:p>
          <a:p>
            <a:pPr fontAlgn="base">
              <a:lnSpc>
                <a:spcPct val="150000"/>
              </a:lnSpc>
            </a:pPr>
            <a:r>
              <a:rPr lang="ko-KR" altLang="en-US" b="1" dirty="0" smtClean="0"/>
              <a:t>  혈액순환제</a:t>
            </a:r>
            <a:r>
              <a:rPr lang="en-US" altLang="ko-KR" b="1" dirty="0"/>
              <a:t>)</a:t>
            </a:r>
            <a:r>
              <a:rPr lang="ko-KR" altLang="en-US" b="1" dirty="0"/>
              <a:t>을 복용 중인 분</a:t>
            </a:r>
            <a:r>
              <a:rPr lang="en-US" altLang="ko-KR" b="1" dirty="0"/>
              <a:t>, </a:t>
            </a:r>
            <a:r>
              <a:rPr lang="ko-KR" altLang="en-US" b="1" dirty="0"/>
              <a:t>혈우병을 앓고 계신 분</a:t>
            </a:r>
            <a:r>
              <a:rPr lang="en-US" altLang="ko-KR" b="1" dirty="0"/>
              <a:t>, </a:t>
            </a:r>
            <a:endParaRPr lang="en-US" altLang="ko-KR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인공 </a:t>
            </a:r>
            <a:r>
              <a:rPr lang="ko-KR" altLang="en-US" b="1" dirty="0" err="1"/>
              <a:t>심장박동기를</a:t>
            </a:r>
            <a:r>
              <a:rPr lang="ko-KR" altLang="en-US" b="1" dirty="0"/>
              <a:t> 가지고 계신 분께서는 반드시 </a:t>
            </a:r>
            <a:endParaRPr lang="en-US" altLang="ko-KR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</a:t>
            </a:r>
            <a:r>
              <a:rPr lang="ko-KR" altLang="en-US" b="1" dirty="0" smtClean="0"/>
              <a:t>검사 </a:t>
            </a:r>
            <a:r>
              <a:rPr lang="ko-KR" altLang="en-US" b="1" dirty="0"/>
              <a:t>전에 알려 주십시오</a:t>
            </a:r>
            <a:r>
              <a:rPr lang="en-US" altLang="ko-KR" b="1" dirty="0" smtClean="0"/>
              <a:t>.</a:t>
            </a:r>
            <a:endParaRPr lang="ko-KR" altLang="en-US" b="1" dirty="0"/>
          </a:p>
        </p:txBody>
      </p:sp>
      <p:pic>
        <p:nvPicPr>
          <p:cNvPr id="6146" name="Picture 2" descr="관련 이미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62687"/>
            <a:ext cx="238125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848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관련 이미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162687"/>
            <a:ext cx="238125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11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335250" cy="2393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7359" y="590226"/>
            <a:ext cx="75384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en-US" altLang="ko-KR" sz="2800" b="1" dirty="0">
                <a:solidFill>
                  <a:schemeClr val="bg1"/>
                </a:solidFill>
              </a:rPr>
              <a:t>6</a:t>
            </a:r>
            <a:r>
              <a:rPr lang="en-US" altLang="ko-KR" sz="28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2800" dirty="0">
                <a:solidFill>
                  <a:schemeClr val="bg1"/>
                </a:solidFill>
              </a:rPr>
              <a:t>신경</a:t>
            </a:r>
            <a:r>
              <a:rPr lang="en-US" altLang="ko-KR" sz="2800" dirty="0">
                <a:solidFill>
                  <a:schemeClr val="bg1"/>
                </a:solidFill>
              </a:rPr>
              <a:t>•</a:t>
            </a:r>
            <a:r>
              <a:rPr lang="ko-KR" altLang="en-US" sz="2800" dirty="0" err="1">
                <a:solidFill>
                  <a:schemeClr val="bg1"/>
                </a:solidFill>
              </a:rPr>
              <a:t>근전도</a:t>
            </a:r>
            <a:r>
              <a:rPr lang="ko-KR" altLang="en-US" sz="2800" dirty="0">
                <a:solidFill>
                  <a:schemeClr val="bg1"/>
                </a:solidFill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</a:rPr>
              <a:t>검사 전 </a:t>
            </a:r>
            <a:r>
              <a:rPr lang="ko-KR" altLang="en-US" sz="2800" b="1" dirty="0" smtClean="0">
                <a:solidFill>
                  <a:schemeClr val="bg1"/>
                </a:solidFill>
              </a:rPr>
              <a:t>주의사항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44824"/>
            <a:ext cx="7416824" cy="422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1600" b="1" dirty="0" smtClean="0"/>
              <a:t>- </a:t>
            </a:r>
            <a:r>
              <a:rPr lang="ko-KR" altLang="en-US" sz="1600" b="1" dirty="0" smtClean="0"/>
              <a:t>간혹 </a:t>
            </a:r>
            <a:r>
              <a:rPr lang="ko-KR" altLang="en-US" sz="1600" b="1" dirty="0"/>
              <a:t>특정 검사에 따라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혹은 검사 받는 사람이 얼마나 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ko-KR" altLang="en-US" sz="1600" b="1" dirty="0" smtClean="0"/>
              <a:t>  민감한지에 </a:t>
            </a:r>
            <a:r>
              <a:rPr lang="ko-KR" altLang="en-US" sz="1600" b="1" dirty="0"/>
              <a:t>따라 전기나 침 자극에 따른 </a:t>
            </a:r>
            <a:r>
              <a:rPr lang="ko-KR" altLang="en-US" sz="1600" b="1" dirty="0" err="1"/>
              <a:t>불편감</a:t>
            </a:r>
            <a:r>
              <a:rPr lang="en-US" altLang="ko-KR" sz="1600" b="1" dirty="0"/>
              <a:t>(</a:t>
            </a:r>
            <a:r>
              <a:rPr lang="ko-KR" altLang="en-US" sz="1600" b="1" dirty="0"/>
              <a:t>통증</a:t>
            </a:r>
            <a:r>
              <a:rPr lang="en-US" altLang="ko-KR" sz="1600" b="1" dirty="0"/>
              <a:t>)</a:t>
            </a:r>
            <a:r>
              <a:rPr lang="ko-KR" altLang="en-US" sz="1600" b="1" dirty="0"/>
              <a:t>이 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심하여 </a:t>
            </a:r>
            <a:r>
              <a:rPr lang="ko-KR" altLang="en-US" sz="1600" b="1" dirty="0"/>
              <a:t>검사를 완료할 수 없기도 합니다만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대부분의 </a:t>
            </a:r>
            <a:r>
              <a:rPr lang="ko-KR" altLang="en-US" sz="1600" b="1" dirty="0" smtClean="0"/>
              <a:t>경우에는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ko-KR" altLang="en-US" sz="1600" b="1" dirty="0" smtClean="0"/>
              <a:t> </a:t>
            </a:r>
            <a:r>
              <a:rPr lang="ko-KR" altLang="en-US" sz="1600" b="1" dirty="0"/>
              <a:t>그 </a:t>
            </a:r>
            <a:r>
              <a:rPr lang="ko-KR" altLang="en-US" sz="1600" b="1" dirty="0" err="1"/>
              <a:t>불편감이</a:t>
            </a:r>
            <a:r>
              <a:rPr lang="ko-KR" altLang="en-US" sz="1600" b="1" dirty="0"/>
              <a:t> 심하지 않아 우려할 만한 정도는 아닙니다</a:t>
            </a:r>
            <a:r>
              <a:rPr lang="en-US" altLang="ko-KR" sz="1600" b="1" dirty="0"/>
              <a:t>. 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통증 </a:t>
            </a:r>
            <a:r>
              <a:rPr lang="ko-KR" altLang="en-US" sz="1600" b="1" dirty="0"/>
              <a:t>외에 전기 또는 침 자극 자체로 인한 장기적인 신체 </a:t>
            </a:r>
            <a:r>
              <a:rPr lang="ko-KR" altLang="en-US" sz="1600" b="1" dirty="0" smtClean="0"/>
              <a:t>부작  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용은 </a:t>
            </a:r>
            <a:r>
              <a:rPr lang="ko-KR" altLang="en-US" sz="1600" b="1" dirty="0"/>
              <a:t>없습니다</a:t>
            </a:r>
            <a:r>
              <a:rPr lang="en-US" altLang="ko-KR" sz="1600" b="1" dirty="0"/>
              <a:t>. </a:t>
            </a:r>
            <a:r>
              <a:rPr lang="ko-KR" altLang="en-US" sz="1600" b="1" dirty="0" smtClean="0"/>
              <a:t>검사 </a:t>
            </a:r>
            <a:r>
              <a:rPr lang="ko-KR" altLang="en-US" sz="1600" b="1" dirty="0"/>
              <a:t>도중 불편함을 느끼시는 경우에는 </a:t>
            </a:r>
            <a:r>
              <a:rPr lang="ko-KR" altLang="en-US" sz="1600" b="1" dirty="0" smtClean="0"/>
              <a:t>검사자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</a:t>
            </a:r>
            <a:r>
              <a:rPr lang="ko-KR" altLang="en-US" sz="1600" b="1" dirty="0" smtClean="0"/>
              <a:t>에게 </a:t>
            </a:r>
            <a:r>
              <a:rPr lang="ko-KR" altLang="en-US" sz="1600" b="1" dirty="0"/>
              <a:t>알려 주시고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그에 따라 검사 자세나 방법을 변경할 수 있습니다</a:t>
            </a:r>
            <a:r>
              <a:rPr lang="en-US" altLang="ko-KR" sz="1600" b="1" dirty="0"/>
              <a:t>.</a:t>
            </a:r>
            <a:endParaRPr lang="ko-KR" altLang="en-US" sz="1600" b="1" dirty="0"/>
          </a:p>
          <a:p>
            <a:pPr fontAlgn="base">
              <a:lnSpc>
                <a:spcPct val="150000"/>
              </a:lnSpc>
            </a:pPr>
            <a:endParaRPr lang="en-US" altLang="ko-KR" sz="7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 smtClean="0"/>
              <a:t>- </a:t>
            </a:r>
            <a:r>
              <a:rPr lang="ko-KR" altLang="en-US" sz="1600" b="1" dirty="0"/>
              <a:t>휴대폰은 검사에 영향을 끼치므로 꺼두시기 바랍니다</a:t>
            </a:r>
            <a:r>
              <a:rPr lang="en-US" altLang="ko-KR" sz="1600" b="1" dirty="0"/>
              <a:t>.</a:t>
            </a:r>
            <a:endParaRPr lang="ko-KR" altLang="en-US" sz="1600" b="1" dirty="0"/>
          </a:p>
          <a:p>
            <a:pPr fontAlgn="base">
              <a:lnSpc>
                <a:spcPct val="150000"/>
              </a:lnSpc>
            </a:pPr>
            <a:endParaRPr lang="en-US" altLang="ko-KR" sz="700" b="1" dirty="0" smtClean="0"/>
          </a:p>
          <a:p>
            <a:pPr fontAlgn="base">
              <a:lnSpc>
                <a:spcPct val="150000"/>
              </a:lnSpc>
            </a:pPr>
            <a:r>
              <a:rPr lang="en-US" altLang="ko-KR" sz="1600" b="1" dirty="0" smtClean="0"/>
              <a:t>- </a:t>
            </a:r>
            <a:r>
              <a:rPr lang="ko-KR" altLang="en-US" sz="1600" b="1" dirty="0" smtClean="0"/>
              <a:t>예약 </a:t>
            </a:r>
            <a:r>
              <a:rPr lang="ko-KR" altLang="en-US" sz="1600" b="1" dirty="0"/>
              <a:t>시간은 꼭 지켜주시기 바랍니다</a:t>
            </a:r>
            <a:r>
              <a:rPr lang="en-US" altLang="ko-KR" sz="1600" b="1" dirty="0"/>
              <a:t>. </a:t>
            </a:r>
            <a:endParaRPr lang="en-US" altLang="ko-KR" sz="1600" b="1" dirty="0" smtClean="0"/>
          </a:p>
          <a:p>
            <a:pPr fontAlgn="base">
              <a:lnSpc>
                <a:spcPct val="150000"/>
              </a:lnSpc>
            </a:pPr>
            <a:r>
              <a:rPr lang="ko-KR" altLang="en-US" sz="1600" b="1" dirty="0" smtClean="0"/>
              <a:t>  만일 </a:t>
            </a:r>
            <a:r>
              <a:rPr lang="ko-KR" altLang="en-US" sz="1600" b="1" dirty="0"/>
              <a:t>예약 시간을 지키지 못할 경우에는 전화를 주십시오</a:t>
            </a:r>
            <a:r>
              <a:rPr lang="en-US" altLang="ko-KR" sz="1600" b="1" dirty="0"/>
              <a:t>.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419352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599</Words>
  <Application>Microsoft Office PowerPoint</Application>
  <PresentationFormat>화면 슬라이드 쇼(4:3)</PresentationFormat>
  <Paragraphs>80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hyun young Kim</dc:creator>
  <cp:lastModifiedBy>EMCN</cp:lastModifiedBy>
  <cp:revision>25</cp:revision>
  <dcterms:created xsi:type="dcterms:W3CDTF">2017-08-02T01:49:55Z</dcterms:created>
  <dcterms:modified xsi:type="dcterms:W3CDTF">2017-09-20T01:08:45Z</dcterms:modified>
</cp:coreProperties>
</file>